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18"/>
  </p:notesMasterIdLst>
  <p:sldIdLst>
    <p:sldId id="260" r:id="rId2"/>
    <p:sldId id="275" r:id="rId3"/>
    <p:sldId id="593" r:id="rId4"/>
    <p:sldId id="646" r:id="rId5"/>
    <p:sldId id="623" r:id="rId6"/>
    <p:sldId id="625" r:id="rId7"/>
    <p:sldId id="668" r:id="rId8"/>
    <p:sldId id="642" r:id="rId9"/>
    <p:sldId id="670" r:id="rId10"/>
    <p:sldId id="634" r:id="rId11"/>
    <p:sldId id="631" r:id="rId12"/>
    <p:sldId id="632" r:id="rId13"/>
    <p:sldId id="635" r:id="rId14"/>
    <p:sldId id="644" r:id="rId15"/>
    <p:sldId id="665" r:id="rId16"/>
    <p:sldId id="274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DB082E-DFC4-DCE6-C4FF-BE5485A76C4F}" name="Samuel Kobina Annim" initials="SA" userId="a3245606b038e877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. Fiifi" initials="GFB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175"/>
    <a:srgbClr val="0E4960"/>
    <a:srgbClr val="1E7F8C"/>
    <a:srgbClr val="1E7FBC"/>
    <a:srgbClr val="17849E"/>
    <a:srgbClr val="0C3F54"/>
    <a:srgbClr val="1B7A96"/>
    <a:srgbClr val="D87700"/>
    <a:srgbClr val="BF6B00"/>
    <a:srgbClr val="A5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27" autoAdjust="0"/>
    <p:restoredTop sz="95135" autoAdjust="0"/>
  </p:normalViewPr>
  <p:slideViewPr>
    <p:cSldViewPr snapToGrid="0">
      <p:cViewPr varScale="1">
        <p:scale>
          <a:sx n="75" d="100"/>
          <a:sy n="75" d="100"/>
        </p:scale>
        <p:origin x="1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Desktop\GSS\INDUSTRIAL%20&amp;%20BUS.%20STATS\PPI\Updated%20PPI\Power%20Point_PP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Desktop\GSS\INDUSTRIAL%20&amp;%20BUS.%20STATS\PPI\Updated%20PPI\Power%20Point_PPI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Dis_Sectors!$B$1</c:f>
              <c:strCache>
                <c:ptCount val="1"/>
                <c:pt idx="0">
                  <c:v>January_ 25</c:v>
                </c:pt>
              </c:strCache>
            </c:strRef>
          </c:tx>
          <c:spPr>
            <a:solidFill>
              <a:srgbClr val="FFCA7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460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CD-4340-9D65-335D75DA02AD}"/>
              </c:ext>
            </c:extLst>
          </c:dPt>
          <c:dPt>
            <c:idx val="1"/>
            <c:invertIfNegative val="0"/>
            <c:bubble3D val="0"/>
            <c:spPr>
              <a:solidFill>
                <a:srgbClr val="1E7F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CD-4340-9D65-335D75DA02AD}"/>
              </c:ext>
            </c:extLst>
          </c:dPt>
          <c:dPt>
            <c:idx val="2"/>
            <c:invertIfNegative val="0"/>
            <c:bubble3D val="0"/>
            <c:spPr>
              <a:solidFill>
                <a:srgbClr val="F98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CD-4340-9D65-335D75DA02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Dis_Sectors!$A$2:$A$4</c:f>
              <c:strCache>
                <c:ptCount val="3"/>
                <c:pt idx="0">
                  <c:v>Industry</c:v>
                </c:pt>
                <c:pt idx="1">
                  <c:v>Construction</c:v>
                </c:pt>
                <c:pt idx="2">
                  <c:v>Services</c:v>
                </c:pt>
              </c:strCache>
            </c:strRef>
          </c:cat>
          <c:val>
            <c:numRef>
              <c:f>Dis_Sectors!$B$2:$B$4</c:f>
              <c:numCache>
                <c:formatCode>0.0</c:formatCode>
                <c:ptCount val="3"/>
                <c:pt idx="0">
                  <c:v>43.7</c:v>
                </c:pt>
                <c:pt idx="1">
                  <c:v>29.8</c:v>
                </c:pt>
                <c:pt idx="2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CD-4340-9D65-335D75DA02AD}"/>
            </c:ext>
          </c:extLst>
        </c:ser>
        <c:ser>
          <c:idx val="1"/>
          <c:order val="1"/>
          <c:tx>
            <c:strRef>
              <c:f>Dis_Sectors!$C$1</c:f>
              <c:strCache>
                <c:ptCount val="1"/>
                <c:pt idx="0">
                  <c:v>February_ 25</c:v>
                </c:pt>
              </c:strCache>
            </c:strRef>
          </c:tx>
          <c:spPr>
            <a:solidFill>
              <a:srgbClr val="09BB9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460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ACD-4340-9D65-335D75DA02AD}"/>
              </c:ext>
            </c:extLst>
          </c:dPt>
          <c:dPt>
            <c:idx val="1"/>
            <c:invertIfNegative val="0"/>
            <c:bubble3D val="0"/>
            <c:spPr>
              <a:solidFill>
                <a:srgbClr val="1E7F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ACD-4340-9D65-335D75DA02AD}"/>
              </c:ext>
            </c:extLst>
          </c:dPt>
          <c:dPt>
            <c:idx val="2"/>
            <c:invertIfNegative val="0"/>
            <c:bubble3D val="0"/>
            <c:spPr>
              <a:solidFill>
                <a:srgbClr val="F98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ACD-4340-9D65-335D75DA02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Dis_Sectors!$A$2:$A$4</c:f>
              <c:strCache>
                <c:ptCount val="3"/>
                <c:pt idx="0">
                  <c:v>Industry</c:v>
                </c:pt>
                <c:pt idx="1">
                  <c:v>Construction</c:v>
                </c:pt>
                <c:pt idx="2">
                  <c:v>Services</c:v>
                </c:pt>
              </c:strCache>
            </c:strRef>
          </c:cat>
          <c:val>
            <c:numRef>
              <c:f>Dis_Sectors!$C$2:$C$4</c:f>
              <c:numCache>
                <c:formatCode>0.0</c:formatCode>
                <c:ptCount val="3"/>
                <c:pt idx="0">
                  <c:v>42.9</c:v>
                </c:pt>
                <c:pt idx="1">
                  <c:v>15.8</c:v>
                </c:pt>
                <c:pt idx="2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ACD-4340-9D65-335D75DA02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3"/>
        <c:axId val="392169048"/>
        <c:axId val="195616720"/>
      </c:barChart>
      <c:catAx>
        <c:axId val="392169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195616720"/>
        <c:crosses val="autoZero"/>
        <c:auto val="1"/>
        <c:lblAlgn val="ctr"/>
        <c:lblOffset val="50"/>
        <c:tickLblSkip val="1"/>
        <c:noMultiLvlLbl val="0"/>
      </c:catAx>
      <c:valAx>
        <c:axId val="195616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r>
                  <a:rPr lang="en-GB" sz="1800">
                    <a:latin typeface="Trebuchet MS" panose="020B0603020202020204" pitchFamily="34" charset="0"/>
                  </a:rPr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GB"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Century Gothic" panose="020B0502020202020204" charset="0"/>
                  <a:cs typeface="Century Gothic" panose="020B0502020202020204" charset="0"/>
                  <a:sym typeface="Century Gothic" panose="020B050202020202020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392169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400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718039631011035"/>
          <c:y val="7.5630930749040981E-2"/>
          <c:w val="0.45399492762063154"/>
          <c:h val="0.877160547239287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Service!$B$1</c:f>
              <c:strCache>
                <c:ptCount val="1"/>
                <c:pt idx="0">
                  <c:v>February_ 25</c:v>
                </c:pt>
              </c:strCache>
            </c:strRef>
          </c:tx>
          <c:spPr>
            <a:solidFill>
              <a:srgbClr val="F98B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775809054899167E-3"/>
                  <c:y val="-6.36132315521628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29-4228-A23F-CCC8B38D7C9D}"/>
                </c:ext>
              </c:extLst>
            </c:dLbl>
            <c:dLbl>
              <c:idx val="1"/>
              <c:layout>
                <c:manualLayout>
                  <c:x val="-8.89778667556453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29-4228-A23F-CCC8B38D7C9D}"/>
                </c:ext>
              </c:extLst>
            </c:dLbl>
            <c:dLbl>
              <c:idx val="2"/>
              <c:layout>
                <c:manualLayout>
                  <c:x val="-9.999675966430123E-3"/>
                  <c:y val="-1.554972141437556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29-4228-A23F-CCC8B38D7C9D}"/>
                </c:ext>
              </c:extLst>
            </c:dLbl>
            <c:dLbl>
              <c:idx val="3"/>
              <c:layout>
                <c:manualLayout>
                  <c:x val="-1.0757213906820206E-2"/>
                  <c:y val="-7.77486070718778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29-4228-A23F-CCC8B38D7C9D}"/>
                </c:ext>
              </c:extLst>
            </c:dLbl>
            <c:dLbl>
              <c:idx val="4"/>
              <c:layout>
                <c:manualLayout>
                  <c:x val="-1.498548810010916E-2"/>
                  <c:y val="-8.613555265493975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29-4228-A23F-CCC8B38D7C9D}"/>
                </c:ext>
              </c:extLst>
            </c:dLbl>
            <c:dLbl>
              <c:idx val="5"/>
              <c:layout>
                <c:manualLayout>
                  <c:x val="-1.8050421375005801E-2"/>
                  <c:y val="-7.77486070718778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29-4228-A23F-CCC8B38D7C9D}"/>
                </c:ext>
              </c:extLst>
            </c:dLbl>
            <c:dLbl>
              <c:idx val="6"/>
              <c:layout>
                <c:manualLayout>
                  <c:x val="-2.2568149952226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29-4228-A23F-CCC8B38D7C9D}"/>
                </c:ext>
              </c:extLst>
            </c:dLbl>
            <c:dLbl>
              <c:idx val="7"/>
              <c:layout>
                <c:manualLayout>
                  <c:x val="-1.3601528037223656E-2"/>
                  <c:y val="-2.12044105173876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29-4228-A23F-CCC8B38D7C9D}"/>
                </c:ext>
              </c:extLst>
            </c:dLbl>
            <c:dLbl>
              <c:idx val="8"/>
              <c:layout>
                <c:manualLayout>
                  <c:x val="-1.1377081368332462E-2"/>
                  <c:y val="-1.8641515230443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29-4228-A23F-CCC8B38D7C9D}"/>
                </c:ext>
              </c:extLst>
            </c:dLbl>
            <c:dLbl>
              <c:idx val="9"/>
              <c:layout>
                <c:manualLayout>
                  <c:x val="-1.6032480424431429E-2"/>
                  <c:y val="-3.887430353593890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29-4228-A23F-CCC8B38D7C9D}"/>
                </c:ext>
              </c:extLst>
            </c:dLbl>
            <c:dLbl>
              <c:idx val="10"/>
              <c:layout>
                <c:manualLayout>
                  <c:x val="-1.11015652572957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229-4228-A23F-CCC8B38D7C9D}"/>
                </c:ext>
              </c:extLst>
            </c:dLbl>
            <c:dLbl>
              <c:idx val="11"/>
              <c:layout>
                <c:manualLayout>
                  <c:x val="-1.828827953062432E-2"/>
                  <c:y val="-2.11760266607895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29-4228-A23F-CCC8B38D7C9D}"/>
                </c:ext>
              </c:extLst>
            </c:dLbl>
            <c:dLbl>
              <c:idx val="12"/>
              <c:layout>
                <c:manualLayout>
                  <c:x val="-1.6032480424431429E-2"/>
                  <c:y val="-2.120441051738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229-4228-A23F-CCC8B38D7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Service!$A$2:$A$14</c:f>
              <c:strCache>
                <c:ptCount val="13"/>
                <c:pt idx="0">
                  <c:v>Telecommmunications</c:v>
                </c:pt>
                <c:pt idx="1">
                  <c:v>Postal and courier activities</c:v>
                </c:pt>
                <c:pt idx="2">
                  <c:v>Motion picture, video and television production, sound recording and music publishing</c:v>
                </c:pt>
                <c:pt idx="3">
                  <c:v>Information service activities</c:v>
                </c:pt>
                <c:pt idx="4">
                  <c:v>Computer programming, consultancy and related activities</c:v>
                </c:pt>
                <c:pt idx="5">
                  <c:v>Water transportation</c:v>
                </c:pt>
                <c:pt idx="6">
                  <c:v>Publishing activities</c:v>
                </c:pt>
                <c:pt idx="7">
                  <c:v>Food and beverage service activities</c:v>
                </c:pt>
                <c:pt idx="8">
                  <c:v>Air transport</c:v>
                </c:pt>
                <c:pt idx="9">
                  <c:v>Warehousing and support activities for transportation</c:v>
                </c:pt>
                <c:pt idx="10">
                  <c:v>Programming and broadcasting activities</c:v>
                </c:pt>
                <c:pt idx="11">
                  <c:v>Land transportation </c:v>
                </c:pt>
                <c:pt idx="12">
                  <c:v>Accommodation</c:v>
                </c:pt>
              </c:strCache>
            </c:strRef>
          </c:cat>
          <c:val>
            <c:numRef>
              <c:f>Service!$B$2:$B$14</c:f>
              <c:numCache>
                <c:formatCode>_-* #,##0.0_-;\-* #,##0.0_-;_-* "-"??_-;_-@_-</c:formatCode>
                <c:ptCount val="13"/>
                <c:pt idx="0">
                  <c:v>0.01</c:v>
                </c:pt>
                <c:pt idx="1">
                  <c:v>0.5</c:v>
                </c:pt>
                <c:pt idx="2">
                  <c:v>0.8</c:v>
                </c:pt>
                <c:pt idx="3" formatCode="0.0">
                  <c:v>1.2</c:v>
                </c:pt>
                <c:pt idx="4">
                  <c:v>2.4</c:v>
                </c:pt>
                <c:pt idx="5">
                  <c:v>2.8</c:v>
                </c:pt>
                <c:pt idx="6">
                  <c:v>8</c:v>
                </c:pt>
                <c:pt idx="7">
                  <c:v>20.7</c:v>
                </c:pt>
                <c:pt idx="8">
                  <c:v>22.1</c:v>
                </c:pt>
                <c:pt idx="9">
                  <c:v>24.2</c:v>
                </c:pt>
                <c:pt idx="10">
                  <c:v>26.3</c:v>
                </c:pt>
                <c:pt idx="11">
                  <c:v>27.6</c:v>
                </c:pt>
                <c:pt idx="12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229-4228-A23F-CCC8B38D7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"/>
        <c:axId val="735083936"/>
        <c:axId val="735081416"/>
      </c:barChart>
      <c:catAx>
        <c:axId val="735083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06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glow>
              <a:schemeClr val="accent1">
                <a:alpha val="65000"/>
              </a:schemeClr>
            </a:glow>
            <a:outerShdw blurRad="50800" dist="50800" dir="5400000" sx="1000" sy="1000" algn="ctr" rotWithShape="0">
              <a:srgbClr val="000000">
                <a:alpha val="35000"/>
              </a:srgbClr>
            </a:outerShdw>
            <a:softEdge rad="673100"/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735081416"/>
        <c:crosses val="autoZero"/>
        <c:auto val="1"/>
        <c:lblAlgn val="ctr"/>
        <c:lblOffset val="100"/>
        <c:noMultiLvlLbl val="0"/>
      </c:catAx>
      <c:valAx>
        <c:axId val="735081416"/>
        <c:scaling>
          <c:orientation val="minMax"/>
          <c:max val="32"/>
          <c:min val="-1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735083936"/>
        <c:crosses val="autoZero"/>
        <c:crossBetween val="between"/>
        <c:majorUnit val="5"/>
        <c:min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8222136287946486"/>
          <c:y val="7.36070446385188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Century Gothic" panose="020B0502020202020204" charset="0"/>
              <a:cs typeface="Century Gothic" panose="020B0502020202020204" charset="0"/>
              <a:sym typeface="Century Gothic" panose="020B050202020202020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219437689055912E-2"/>
          <c:y val="9.3035822313608102E-2"/>
          <c:w val="0.96156112462188814"/>
          <c:h val="0.886845907604160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Dis_inflation!$C$1</c:f>
              <c:strCache>
                <c:ptCount val="1"/>
                <c:pt idx="0">
                  <c:v>Monthly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877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00-42EC-896B-73D3983277E1}"/>
              </c:ext>
            </c:extLst>
          </c:dPt>
          <c:dPt>
            <c:idx val="1"/>
            <c:invertIfNegative val="0"/>
            <c:bubble3D val="0"/>
            <c:spPr>
              <a:solidFill>
                <a:srgbClr val="1784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00-42EC-896B-73D3983277E1}"/>
              </c:ext>
            </c:extLst>
          </c:dPt>
          <c:dPt>
            <c:idx val="2"/>
            <c:invertIfNegative val="0"/>
            <c:bubble3D val="0"/>
            <c:spPr>
              <a:solidFill>
                <a:srgbClr val="0C3F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00-42EC-896B-73D3983277E1}"/>
              </c:ext>
            </c:extLst>
          </c:dPt>
          <c:dPt>
            <c:idx val="3"/>
            <c:invertIfNegative val="0"/>
            <c:bubble3D val="0"/>
            <c:spPr>
              <a:solidFill>
                <a:srgbClr val="1B7A9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00-42EC-896B-73D3983277E1}"/>
              </c:ext>
            </c:extLst>
          </c:dPt>
          <c:dPt>
            <c:idx val="4"/>
            <c:invertIfNegative val="0"/>
            <c:bubble3D val="0"/>
            <c:spPr>
              <a:solidFill>
                <a:srgbClr val="BF6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B00-42EC-896B-73D3983277E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B00-42EC-896B-73D3983277E1}"/>
              </c:ext>
            </c:extLst>
          </c:dPt>
          <c:dPt>
            <c:idx val="6"/>
            <c:invertIfNegative val="0"/>
            <c:bubble3D val="0"/>
            <c:spPr>
              <a:solidFill>
                <a:srgbClr val="1E7F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B00-42EC-896B-73D3983277E1}"/>
              </c:ext>
            </c:extLst>
          </c:dPt>
          <c:dPt>
            <c:idx val="7"/>
            <c:invertIfNegative val="0"/>
            <c:bubble3D val="0"/>
            <c:spPr>
              <a:solidFill>
                <a:srgbClr val="F97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B00-42EC-896B-73D3983277E1}"/>
              </c:ext>
            </c:extLst>
          </c:dPt>
          <c:dPt>
            <c:idx val="8"/>
            <c:invertIfNegative val="0"/>
            <c:bubble3D val="0"/>
            <c:spPr>
              <a:solidFill>
                <a:srgbClr val="0E49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B00-42EC-896B-73D3983277E1}"/>
              </c:ext>
            </c:extLst>
          </c:dPt>
          <c:dLbls>
            <c:dLbl>
              <c:idx val="0"/>
              <c:layout>
                <c:manualLayout>
                  <c:x val="-1.9484477603012692E-2"/>
                  <c:y val="2.23527533603935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680644421998229E-2"/>
                      <c:h val="4.95469164922819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B00-42EC-896B-73D3983277E1}"/>
                </c:ext>
              </c:extLst>
            </c:dLbl>
            <c:dLbl>
              <c:idx val="1"/>
              <c:layout>
                <c:manualLayout>
                  <c:x val="-5.9928325392646781E-3"/>
                  <c:y val="2.23536334247016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00-42EC-896B-73D3983277E1}"/>
                </c:ext>
              </c:extLst>
            </c:dLbl>
            <c:dLbl>
              <c:idx val="2"/>
              <c:layout>
                <c:manualLayout>
                  <c:x val="-6.9415601148104088E-3"/>
                  <c:y val="8.196237572088078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00-42EC-896B-73D3983277E1}"/>
                </c:ext>
              </c:extLst>
            </c:dLbl>
            <c:dLbl>
              <c:idx val="3"/>
              <c:layout>
                <c:manualLayout>
                  <c:x val="-1.01696552181461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00-42EC-896B-73D3983277E1}"/>
                </c:ext>
              </c:extLst>
            </c:dLbl>
            <c:dLbl>
              <c:idx val="4"/>
              <c:layout>
                <c:manualLayout>
                  <c:x val="-5.7351453208330195E-3"/>
                  <c:y val="2.235363342470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00-42EC-896B-73D3983277E1}"/>
                </c:ext>
              </c:extLst>
            </c:dLbl>
            <c:dLbl>
              <c:idx val="5"/>
              <c:layout>
                <c:manualLayout>
                  <c:x val="-6.340625942829047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00-42EC-896B-73D3983277E1}"/>
                </c:ext>
              </c:extLst>
            </c:dLbl>
            <c:dLbl>
              <c:idx val="6"/>
              <c:layout>
                <c:manualLayout>
                  <c:x val="-9.3076742521963347E-4"/>
                  <c:y val="4.28560485575902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B00-42EC-896B-73D3983277E1}"/>
                </c:ext>
              </c:extLst>
            </c:dLbl>
            <c:dLbl>
              <c:idx val="7"/>
              <c:layout>
                <c:manualLayout>
                  <c:x val="-7.589958180869904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B00-42EC-896B-73D3983277E1}"/>
                </c:ext>
              </c:extLst>
            </c:dLbl>
            <c:dLbl>
              <c:idx val="8"/>
              <c:layout>
                <c:manualLayout>
                  <c:x val="-1.2013180379444254E-3"/>
                  <c:y val="2.23536334247016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B00-42EC-896B-73D3983277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800" b="1" i="0" u="none" strike="noStrike" kern="1200" baseline="0">
                    <a:solidFill>
                      <a:srgbClr val="FF0000"/>
                    </a:solidFill>
                    <a:latin typeface="Trebuchet MS" panose="020B0603020202020204" pitchFamily="3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Dis_inflation!$A$2:$A$10</c:f>
              <c:strCache>
                <c:ptCount val="9"/>
                <c:pt idx="0">
                  <c:v>Information and communication</c:v>
                </c:pt>
                <c:pt idx="1">
                  <c:v>Water supply; sewerage, waste management</c:v>
                </c:pt>
                <c:pt idx="2">
                  <c:v>Electricity and gas</c:v>
                </c:pt>
                <c:pt idx="3">
                  <c:v>Construction</c:v>
                </c:pt>
                <c:pt idx="4">
                  <c:v>Manufacturing</c:v>
                </c:pt>
                <c:pt idx="5">
                  <c:v>Transportaton and storage</c:v>
                </c:pt>
                <c:pt idx="6">
                  <c:v>Accommodation and food service activities</c:v>
                </c:pt>
                <c:pt idx="7">
                  <c:v>Overall</c:v>
                </c:pt>
                <c:pt idx="8">
                  <c:v>Mining and Quarrying</c:v>
                </c:pt>
              </c:strCache>
            </c:strRef>
          </c:cat>
          <c:val>
            <c:numRef>
              <c:f>Dis_inflation!$C$2:$C$10</c:f>
              <c:numCache>
                <c:formatCode>0.0</c:formatCode>
                <c:ptCount val="9"/>
                <c:pt idx="0">
                  <c:v>0.1</c:v>
                </c:pt>
                <c:pt idx="1">
                  <c:v>0.02</c:v>
                </c:pt>
                <c:pt idx="2">
                  <c:v>0.7</c:v>
                </c:pt>
                <c:pt idx="3">
                  <c:v>1</c:v>
                </c:pt>
                <c:pt idx="4">
                  <c:v>1.3</c:v>
                </c:pt>
                <c:pt idx="5">
                  <c:v>2.6</c:v>
                </c:pt>
                <c:pt idx="6">
                  <c:v>1.7</c:v>
                </c:pt>
                <c:pt idx="7">
                  <c:v>1.5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B00-42EC-896B-73D3983277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744808456"/>
        <c:axId val="744802968"/>
      </c:barChart>
      <c:catAx>
        <c:axId val="74480845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crossAx val="744802968"/>
        <c:crosses val="autoZero"/>
        <c:auto val="1"/>
        <c:lblAlgn val="ctr"/>
        <c:lblOffset val="100"/>
        <c:noMultiLvlLbl val="0"/>
      </c:catAx>
      <c:valAx>
        <c:axId val="744802968"/>
        <c:scaling>
          <c:orientation val="minMax"/>
          <c:max val="10"/>
        </c:scaling>
        <c:delete val="1"/>
        <c:axPos val="b"/>
        <c:numFmt formatCode="0.0" sourceLinked="1"/>
        <c:majorTickMark val="out"/>
        <c:minorTickMark val="none"/>
        <c:tickLblPos val="nextTo"/>
        <c:crossAx val="7448084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000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60317919150851429"/>
          <c:y val="2.4535681546172965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Century Gothic" panose="020B0502020202020204" charset="0"/>
              <a:cs typeface="Century Gothic" panose="020B0502020202020204" charset="0"/>
              <a:sym typeface="Century Gothic" panose="020B050202020202020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Dis_inflation!$B$1</c:f>
              <c:strCache>
                <c:ptCount val="1"/>
                <c:pt idx="0">
                  <c:v>Yearly</c:v>
                </c:pt>
              </c:strCache>
            </c:strRef>
          </c:tx>
          <c:spPr>
            <a:solidFill>
              <a:srgbClr val="09BB9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877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10-4B27-B3EC-4F339A79BB5E}"/>
              </c:ext>
            </c:extLst>
          </c:dPt>
          <c:dPt>
            <c:idx val="1"/>
            <c:invertIfNegative val="0"/>
            <c:bubble3D val="0"/>
            <c:spPr>
              <a:solidFill>
                <a:srgbClr val="1784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10-4B27-B3EC-4F339A79BB5E}"/>
              </c:ext>
            </c:extLst>
          </c:dPt>
          <c:dPt>
            <c:idx val="2"/>
            <c:invertIfNegative val="0"/>
            <c:bubble3D val="0"/>
            <c:spPr>
              <a:solidFill>
                <a:srgbClr val="0C3F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910-4B27-B3EC-4F339A79BB5E}"/>
              </c:ext>
            </c:extLst>
          </c:dPt>
          <c:dPt>
            <c:idx val="3"/>
            <c:invertIfNegative val="0"/>
            <c:bubble3D val="0"/>
            <c:spPr>
              <a:solidFill>
                <a:srgbClr val="1B7A9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910-4B27-B3EC-4F339A79BB5E}"/>
              </c:ext>
            </c:extLst>
          </c:dPt>
          <c:dPt>
            <c:idx val="4"/>
            <c:invertIfNegative val="0"/>
            <c:bubble3D val="0"/>
            <c:spPr>
              <a:solidFill>
                <a:srgbClr val="BF6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910-4B27-B3EC-4F339A79BB5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910-4B27-B3EC-4F339A79BB5E}"/>
              </c:ext>
            </c:extLst>
          </c:dPt>
          <c:dPt>
            <c:idx val="6"/>
            <c:invertIfNegative val="0"/>
            <c:bubble3D val="0"/>
            <c:spPr>
              <a:solidFill>
                <a:srgbClr val="1E7F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910-4B27-B3EC-4F339A79BB5E}"/>
              </c:ext>
            </c:extLst>
          </c:dPt>
          <c:dPt>
            <c:idx val="7"/>
            <c:invertIfNegative val="0"/>
            <c:bubble3D val="0"/>
            <c:spPr>
              <a:solidFill>
                <a:srgbClr val="F97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910-4B27-B3EC-4F339A79BB5E}"/>
              </c:ext>
            </c:extLst>
          </c:dPt>
          <c:dPt>
            <c:idx val="8"/>
            <c:invertIfNegative val="0"/>
            <c:bubble3D val="0"/>
            <c:spPr>
              <a:solidFill>
                <a:srgbClr val="0E49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910-4B27-B3EC-4F339A79BB5E}"/>
              </c:ext>
            </c:extLst>
          </c:dPt>
          <c:dLbls>
            <c:dLbl>
              <c:idx val="0"/>
              <c:layout>
                <c:manualLayout>
                  <c:x val="-2.6998701140220311E-2"/>
                  <c:y val="-2.23536334247016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10-4B27-B3EC-4F339A79BB5E}"/>
                </c:ext>
              </c:extLst>
            </c:dLbl>
            <c:dLbl>
              <c:idx val="1"/>
              <c:layout>
                <c:manualLayout>
                  <c:x val="-2.7872380732520661E-2"/>
                  <c:y val="-1.11768167123508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326169678881294E-2"/>
                      <c:h val="4.83285554642048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910-4B27-B3EC-4F339A79BB5E}"/>
                </c:ext>
              </c:extLst>
            </c:dLbl>
            <c:dLbl>
              <c:idx val="2"/>
              <c:layout>
                <c:manualLayout>
                  <c:x val="-2.7077807630350643E-3"/>
                  <c:y val="2.23536334247016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10-4B27-B3EC-4F339A79BB5E}"/>
                </c:ext>
              </c:extLst>
            </c:dLbl>
            <c:dLbl>
              <c:idx val="3"/>
              <c:layout>
                <c:manualLayout>
                  <c:x val="-6.8246476012229509E-2"/>
                  <c:y val="-1.55296147800120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10-4B27-B3EC-4F339A79BB5E}"/>
                </c:ext>
              </c:extLst>
            </c:dLbl>
            <c:dLbl>
              <c:idx val="4"/>
              <c:layout>
                <c:manualLayout>
                  <c:x val="-7.2396058543205202E-2"/>
                  <c:y val="-2.23536334247016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10-4B27-B3EC-4F339A79BB5E}"/>
                </c:ext>
              </c:extLst>
            </c:dLbl>
            <c:dLbl>
              <c:idx val="5"/>
              <c:layout>
                <c:manualLayout>
                  <c:x val="-6.701461599026949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10-4B27-B3EC-4F339A79BB5E}"/>
                </c:ext>
              </c:extLst>
            </c:dLbl>
            <c:dLbl>
              <c:idx val="6"/>
              <c:layout>
                <c:manualLayout>
                  <c:x val="-7.575072403074945E-2"/>
                  <c:y val="-2.23536334247016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10-4B27-B3EC-4F339A79BB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800" b="1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Dis_inflation!$A$2:$A$10</c:f>
              <c:strCache>
                <c:ptCount val="9"/>
                <c:pt idx="0">
                  <c:v>Information and communication</c:v>
                </c:pt>
                <c:pt idx="1">
                  <c:v>Water supply; sewerage, waste management</c:v>
                </c:pt>
                <c:pt idx="2">
                  <c:v>Electricity and gas</c:v>
                </c:pt>
                <c:pt idx="3">
                  <c:v>Construction</c:v>
                </c:pt>
                <c:pt idx="4">
                  <c:v>Manufacturing</c:v>
                </c:pt>
                <c:pt idx="5">
                  <c:v>Transportaton and storage</c:v>
                </c:pt>
                <c:pt idx="6">
                  <c:v>Accommodation and food service activities</c:v>
                </c:pt>
                <c:pt idx="7">
                  <c:v>Overall</c:v>
                </c:pt>
                <c:pt idx="8">
                  <c:v>Mining and Quarrying</c:v>
                </c:pt>
              </c:strCache>
            </c:strRef>
          </c:cat>
          <c:val>
            <c:numRef>
              <c:f>Dis_inflation!$B$2:$B$10</c:f>
              <c:numCache>
                <c:formatCode>0.0</c:formatCode>
                <c:ptCount val="9"/>
                <c:pt idx="0">
                  <c:v>4.2</c:v>
                </c:pt>
                <c:pt idx="1">
                  <c:v>4.9000000000000004</c:v>
                </c:pt>
                <c:pt idx="2">
                  <c:v>9.6999999999999993</c:v>
                </c:pt>
                <c:pt idx="3">
                  <c:v>15.8</c:v>
                </c:pt>
                <c:pt idx="4">
                  <c:v>20.8</c:v>
                </c:pt>
                <c:pt idx="5">
                  <c:v>22.7</c:v>
                </c:pt>
                <c:pt idx="6">
                  <c:v>26.5</c:v>
                </c:pt>
                <c:pt idx="7">
                  <c:v>27.6</c:v>
                </c:pt>
                <c:pt idx="8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910-4B27-B3EC-4F339A79BB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744809240"/>
        <c:axId val="744809632"/>
      </c:barChart>
      <c:catAx>
        <c:axId val="74480924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744809632"/>
        <c:crosses val="autoZero"/>
        <c:auto val="1"/>
        <c:lblAlgn val="ctr"/>
        <c:lblOffset val="100"/>
        <c:noMultiLvlLbl val="0"/>
      </c:catAx>
      <c:valAx>
        <c:axId val="74480963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744809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000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3"/>
        <c:axId val="744806888"/>
        <c:axId val="744802576"/>
      </c:barChart>
      <c:catAx>
        <c:axId val="744806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744802576"/>
        <c:crosses val="autoZero"/>
        <c:auto val="1"/>
        <c:lblAlgn val="ctr"/>
        <c:lblOffset val="50"/>
        <c:tickLblSkip val="1"/>
        <c:noMultiLvlLbl val="0"/>
      </c:catAx>
      <c:valAx>
        <c:axId val="7448025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r>
                  <a:rPr lang="en-GB" sz="180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GB"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charset="0"/>
                  <a:ea typeface="Century Gothic" panose="020B0502020202020204" charset="0"/>
                  <a:cs typeface="Century Gothic" panose="020B0502020202020204" charset="0"/>
                  <a:sym typeface="Century Gothic" panose="020B050202020202020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744806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400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Construction!$C$1</c:f>
              <c:strCache>
                <c:ptCount val="1"/>
                <c:pt idx="0">
                  <c:v>February_ 25</c:v>
                </c:pt>
              </c:strCache>
            </c:strRef>
          </c:tx>
          <c:spPr>
            <a:solidFill>
              <a:srgbClr val="1E7F8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283576813610248E-17"/>
                  <c:y val="-1.133073025188429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20-4F4B-A6CE-2D59431FAB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Construction!$A$2:$A$4</c:f>
              <c:strCache>
                <c:ptCount val="3"/>
                <c:pt idx="0">
                  <c:v>Specialized construction activities</c:v>
                </c:pt>
                <c:pt idx="1">
                  <c:v>Construction of buildings</c:v>
                </c:pt>
                <c:pt idx="2">
                  <c:v>Civil engineering</c:v>
                </c:pt>
              </c:strCache>
            </c:strRef>
          </c:cat>
          <c:val>
            <c:numRef>
              <c:f>Construction!$C$2:$C$4</c:f>
              <c:numCache>
                <c:formatCode>0.0</c:formatCode>
                <c:ptCount val="3"/>
                <c:pt idx="0">
                  <c:v>18.5</c:v>
                </c:pt>
                <c:pt idx="1">
                  <c:v>15.9</c:v>
                </c:pt>
                <c:pt idx="2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20-4F4B-A6CE-2D59431FAB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3"/>
        <c:axId val="744806888"/>
        <c:axId val="744802576"/>
      </c:barChart>
      <c:catAx>
        <c:axId val="744806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744802576"/>
        <c:crosses val="autoZero"/>
        <c:auto val="1"/>
        <c:lblAlgn val="ctr"/>
        <c:lblOffset val="50"/>
        <c:tickLblSkip val="1"/>
        <c:noMultiLvlLbl val="0"/>
      </c:catAx>
      <c:valAx>
        <c:axId val="7448025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r>
                  <a:rPr lang="en-GB" sz="1800">
                    <a:latin typeface="Trebuchet MS" panose="020B0603020202020204" pitchFamily="34" charset="0"/>
                  </a:rPr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GB"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Century Gothic" panose="020B0502020202020204" charset="0"/>
                  <a:cs typeface="Century Gothic" panose="020B0502020202020204" charset="0"/>
                  <a:sym typeface="Century Gothic" panose="020B050202020202020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744806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400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'Mining&amp;Quarrying'!$C$1</c:f>
              <c:strCache>
                <c:ptCount val="1"/>
                <c:pt idx="0">
                  <c:v>February_ 25</c:v>
                </c:pt>
              </c:strCache>
            </c:strRef>
          </c:tx>
          <c:spPr>
            <a:solidFill>
              <a:srgbClr val="0E496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1061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F1-411C-B9E6-FBE28C8B7E5A}"/>
              </c:ext>
            </c:extLst>
          </c:dPt>
          <c:dLbls>
            <c:dLbl>
              <c:idx val="2"/>
              <c:layout>
                <c:manualLayout>
                  <c:x val="1.3831258644536654E-3"/>
                  <c:y val="-2.76740002767400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F1-411C-B9E6-FBE28C8B7E5A}"/>
                </c:ext>
              </c:extLst>
            </c:dLbl>
            <c:dLbl>
              <c:idx val="4"/>
              <c:layout>
                <c:manualLayout>
                  <c:x val="6.9156293222682247E-3"/>
                  <c:y val="-5.53480005534800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F1-411C-B9E6-FBE28C8B7E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'Mining&amp;Quarrying'!$A$2:$A$6</c:f>
              <c:strCache>
                <c:ptCount val="5"/>
                <c:pt idx="0">
                  <c:v>Mining support service activities</c:v>
                </c:pt>
                <c:pt idx="1">
                  <c:v>Mining of metal ores</c:v>
                </c:pt>
                <c:pt idx="2">
                  <c:v>Mining less crude oil</c:v>
                </c:pt>
                <c:pt idx="3">
                  <c:v>Other mining and quarrying</c:v>
                </c:pt>
                <c:pt idx="4">
                  <c:v>Extraction of Crude and natural gas</c:v>
                </c:pt>
              </c:strCache>
            </c:strRef>
          </c:cat>
          <c:val>
            <c:numRef>
              <c:f>'Mining&amp;Quarrying'!$C$2:$C$6</c:f>
              <c:numCache>
                <c:formatCode>0.0</c:formatCode>
                <c:ptCount val="5"/>
                <c:pt idx="0">
                  <c:v>73.8</c:v>
                </c:pt>
                <c:pt idx="1">
                  <c:v>67.400000000000006</c:v>
                </c:pt>
                <c:pt idx="2" formatCode="_-* #,##0.0_-;\-* #,##0.0_-;_-* &quot;-&quot;??_-;_-@_-">
                  <c:v>67.400000000000006</c:v>
                </c:pt>
                <c:pt idx="3">
                  <c:v>21.7</c:v>
                </c:pt>
                <c:pt idx="4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F1-411C-B9E6-FBE28C8B7E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3"/>
        <c:axId val="395680152"/>
        <c:axId val="395676624"/>
      </c:barChart>
      <c:catAx>
        <c:axId val="395680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395676624"/>
        <c:crosses val="autoZero"/>
        <c:auto val="1"/>
        <c:lblAlgn val="ctr"/>
        <c:lblOffset val="100"/>
        <c:noMultiLvlLbl val="0"/>
      </c:catAx>
      <c:valAx>
        <c:axId val="3956766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r>
                  <a:rPr lang="en-GB" sz="1800">
                    <a:latin typeface="Trebuchet MS" panose="020B0603020202020204" pitchFamily="34" charset="0"/>
                  </a:rPr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GB"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Century Gothic" panose="020B0502020202020204" charset="0"/>
                  <a:cs typeface="Century Gothic" panose="020B0502020202020204" charset="0"/>
                  <a:sym typeface="Century Gothic" panose="020B050202020202020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395680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'Manufacturing_Sub sector'!$C$1</c:f>
              <c:strCache>
                <c:ptCount val="1"/>
                <c:pt idx="0">
                  <c:v>Jan 25</c:v>
                </c:pt>
              </c:strCache>
            </c:strRef>
          </c:tx>
          <c:spPr>
            <a:solidFill>
              <a:srgbClr val="1B7A9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1901007578314616E-2"/>
                  <c:y val="-6.3873618083375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92-47E6-9560-AA7FC6522C6E}"/>
                </c:ext>
              </c:extLst>
            </c:dLbl>
            <c:dLbl>
              <c:idx val="3"/>
              <c:layout>
                <c:manualLayout>
                  <c:x val="2.7027027027026799E-3"/>
                  <c:y val="0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92-47E6-9560-AA7FC6522C6E}"/>
                </c:ext>
              </c:extLst>
            </c:dLbl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800" b="1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'Manufacturing_Sub sector'!$A$14:$A$16</c:f>
              <c:strCache>
                <c:ptCount val="3"/>
                <c:pt idx="0">
                  <c:v>Manufacture of leather and related products</c:v>
                </c:pt>
                <c:pt idx="1">
                  <c:v>Manufacture of motor vehicles, trailers and semi-trailers</c:v>
                </c:pt>
                <c:pt idx="2">
                  <c:v>Manufacture of basic metals</c:v>
                </c:pt>
              </c:strCache>
            </c:strRef>
          </c:cat>
          <c:val>
            <c:numRef>
              <c:f>'Manufacturing_Sub sector'!$C$14:$C$16</c:f>
              <c:numCache>
                <c:formatCode>_-* #,##0.0_-;\-* #,##0.0_-;_-* "-"??_-;_-@_-</c:formatCode>
                <c:ptCount val="3"/>
                <c:pt idx="0">
                  <c:v>28.3</c:v>
                </c:pt>
                <c:pt idx="1">
                  <c:v>35.799999999999997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92-47E6-9560-AA7FC6522C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95671920"/>
        <c:axId val="395676232"/>
      </c:barChart>
      <c:catAx>
        <c:axId val="3956719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395676232"/>
        <c:crosses val="autoZero"/>
        <c:auto val="1"/>
        <c:lblAlgn val="ctr"/>
        <c:lblOffset val="100"/>
        <c:noMultiLvlLbl val="0"/>
      </c:catAx>
      <c:valAx>
        <c:axId val="395676232"/>
        <c:scaling>
          <c:orientation val="minMax"/>
        </c:scaling>
        <c:delete val="1"/>
        <c:axPos val="b"/>
        <c:numFmt formatCode="_-* #,##0.0_-;\-* #,##0.0_-;_-* &quot;-&quot;??_-;_-@_-" sourceLinked="1"/>
        <c:majorTickMark val="out"/>
        <c:minorTickMark val="none"/>
        <c:tickLblPos val="nextTo"/>
        <c:crossAx val="39567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000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1224438240"/>
        <c:axId val="-1224437696"/>
      </c:barChart>
      <c:catAx>
        <c:axId val="-1224438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low"/>
        <c:crossAx val="-1224437696"/>
        <c:crosses val="autoZero"/>
        <c:auto val="1"/>
        <c:lblAlgn val="ctr"/>
        <c:lblOffset val="100"/>
        <c:noMultiLvlLbl val="0"/>
      </c:catAx>
      <c:valAx>
        <c:axId val="-1224437696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-122443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b="1">
          <a:latin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7.8054941927439794E-2"/>
          <c:w val="1"/>
          <c:h val="0.90808932016028121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1308220832"/>
        <c:axId val="-1308218656"/>
      </c:barChart>
      <c:catAx>
        <c:axId val="-1308220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low"/>
        <c:crossAx val="-1308218656"/>
        <c:crosses val="autoZero"/>
        <c:auto val="1"/>
        <c:lblAlgn val="ctr"/>
        <c:lblOffset val="100"/>
        <c:noMultiLvlLbl val="0"/>
      </c:catAx>
      <c:valAx>
        <c:axId val="-1308218656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-130822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b="1">
          <a:latin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DED21-0DCD-4009-8AE1-59EA3BCF9632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17739-9974-4E61-81FE-324C3C455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79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56D9C-9D5A-48EB-BAED-232D06BA5B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2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56D9C-9D5A-48EB-BAED-232D06BA5B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1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17739-9974-4E61-81FE-324C3C455E0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98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17739-9974-4E61-81FE-324C3C455E0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26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17739-9974-4E61-81FE-324C3C455E0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11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35211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9131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265" y="1122363"/>
            <a:ext cx="631639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265" y="3602038"/>
            <a:ext cx="631639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A39F5-0189-4317-B4ED-1C146A5F0D6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1ADF6F-126D-42BF-B493-D0BB08E4110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FB27B-4D99-4CCA-97D0-1D060CBC7E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149" y="2953581"/>
            <a:ext cx="7903702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B92A4-34FF-4EC6-BF4D-457B9A4F9B4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998ECD-BDCD-4E4B-B5A7-70AAB13FF0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1C4DD3-906D-4AD7-B9FF-A8E35338C70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3A8DA9-49F5-4AAD-B298-F098FE5CBFC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576DDC-A7B5-4C00-BFE4-1D28AA18D60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C3B5A0-66CF-4721-B266-C37654CF5E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F7290F-F619-4E5A-AB60-242CE690175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74984-A65A-47BF-8831-616CBF63AA2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6ACAE5-AD1C-4835-9773-BBF6707C766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80563" y="6396038"/>
            <a:ext cx="2262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5D1AC1F-6027-449A-AE5A-32CA69C5608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5075" y="6399213"/>
            <a:ext cx="690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nthony.krakah@statsghana.gov.gh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265" y="1596496"/>
            <a:ext cx="4385993" cy="660401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latin typeface="Trebuchet MS" panose="020B0603020202020204" pitchFamily="34" charset="0"/>
                <a:cs typeface="Century Gothic" panose="020B0502020202020204" charset="0"/>
              </a:rPr>
              <a:t>PRESS RELEASE</a:t>
            </a:r>
            <a:endParaRPr lang="en-US" sz="3600" b="1" dirty="0">
              <a:latin typeface="Trebuchet MS" panose="020B0603020202020204" pitchFamily="34" charset="0"/>
              <a:cs typeface="Century Gothic" panose="020B0502020202020204" charset="0"/>
            </a:endParaRPr>
          </a:p>
        </p:txBody>
      </p:sp>
      <p:pic>
        <p:nvPicPr>
          <p:cNvPr id="6" name="Picture 5" descr="Logo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392" y="2080874"/>
            <a:ext cx="1396105" cy="1329043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5465" y="2653771"/>
            <a:ext cx="6570391" cy="2741189"/>
          </a:xfrm>
        </p:spPr>
        <p:txBody>
          <a:bodyPr/>
          <a:lstStyle/>
          <a:p>
            <a:r>
              <a:rPr lang="en-US" sz="4200" b="1" dirty="0">
                <a:solidFill>
                  <a:srgbClr val="002060"/>
                </a:solidFill>
                <a:latin typeface="Trebuchet MS" panose="020B0603020202020204" pitchFamily="34" charset="0"/>
              </a:rPr>
              <a:t>GHANA, FEBRUARY 2025 </a:t>
            </a:r>
          </a:p>
          <a:p>
            <a:r>
              <a:rPr lang="en-US" sz="4400" b="1" dirty="0">
                <a:solidFill>
                  <a:srgbClr val="002060"/>
                </a:solidFill>
                <a:latin typeface="Trebuchet MS" panose="020B0603020202020204" pitchFamily="34" charset="0"/>
              </a:rPr>
              <a:t>PRODUCER PRICE INDEX AND INFLATION </a:t>
            </a:r>
          </a:p>
        </p:txBody>
      </p:sp>
      <p:sp>
        <p:nvSpPr>
          <p:cNvPr id="10" name="Title 1"/>
          <p:cNvSpPr txBox="1"/>
          <p:nvPr/>
        </p:nvSpPr>
        <p:spPr bwMode="auto">
          <a:xfrm>
            <a:off x="3883298" y="5394960"/>
            <a:ext cx="3834134" cy="50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cs typeface="Trebuchet MS" panose="020B0603020202020204" pitchFamily="34" charset="0"/>
              </a:rPr>
              <a:t>19th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cs typeface="Trebuchet MS" panose="020B0603020202020204" pitchFamily="34" charset="0"/>
              </a:rPr>
              <a:t>March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cs typeface="Trebuchet MS" panose="020B0603020202020204" pitchFamily="34" charset="0"/>
              </a:rPr>
              <a:t>2025</a:t>
            </a:r>
            <a:endParaRPr lang="en-US" sz="2400" dirty="0">
              <a:latin typeface="Century Gothic" panose="020B0502020202020204" pitchFamily="34" charset="0"/>
              <a:cs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" y="0"/>
            <a:ext cx="11419840" cy="1111067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382873"/>
                </a:solidFill>
                <a:latin typeface="Trebuchet MS" panose="020B0603020202020204" pitchFamily="34" charset="0"/>
                <a:ea typeface="Cambria" panose="02040503050406030204"/>
              </a:rPr>
              <a:t>Inflation of Sub-groups within the Construction Sub-Sector for February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84875" y="6362700"/>
            <a:ext cx="690563" cy="365125"/>
          </a:xfrm>
        </p:spPr>
        <p:txBody>
          <a:bodyPr/>
          <a:lstStyle/>
          <a:p>
            <a:r>
              <a:rPr lang="en-GB" sz="1800" dirty="0">
                <a:latin typeface="Trebuchet MS" panose="020B0603020202020204" pitchFamily="34" charset="0"/>
              </a:rPr>
              <a:t>10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DC83E72-ED87-51D3-208F-6BB03A1D3584}"/>
              </a:ext>
            </a:extLst>
          </p:cNvPr>
          <p:cNvSpPr txBox="1">
            <a:spLocks/>
          </p:cNvSpPr>
          <p:nvPr/>
        </p:nvSpPr>
        <p:spPr>
          <a:xfrm>
            <a:off x="10468119" y="6150429"/>
            <a:ext cx="1504805" cy="577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800" dirty="0">
                <a:latin typeface="Trebuchet MS" panose="020B0603020202020204" pitchFamily="34" charset="0"/>
              </a:rPr>
              <a:t>PPI release</a:t>
            </a:r>
          </a:p>
          <a:p>
            <a:pPr>
              <a:defRPr/>
            </a:pPr>
            <a:r>
              <a:rPr lang="en-GB" sz="1800" dirty="0">
                <a:latin typeface="Trebuchet MS" panose="020B0603020202020204" pitchFamily="34" charset="0"/>
              </a:rPr>
              <a:t>Feb. 2025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096904"/>
              </p:ext>
            </p:extLst>
          </p:nvPr>
        </p:nvGraphicFramePr>
        <p:xfrm>
          <a:off x="81280" y="1005841"/>
          <a:ext cx="11988800" cy="500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666723"/>
              </p:ext>
            </p:extLst>
          </p:nvPr>
        </p:nvGraphicFramePr>
        <p:xfrm>
          <a:off x="101600" y="988695"/>
          <a:ext cx="11988800" cy="500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4" y="96836"/>
            <a:ext cx="11266714" cy="1037019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382873"/>
                </a:solidFill>
                <a:latin typeface="Trebuchet MS" panose="020B0603020202020204" pitchFamily="34" charset="0"/>
                <a:ea typeface="Cambria" panose="02040503050406030204"/>
              </a:rPr>
              <a:t>Inflation of Sub-groups within the Mining and Quarrying Sub-Sector for February 2025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84097" y="6205765"/>
            <a:ext cx="1578610" cy="544514"/>
          </a:xfrm>
        </p:spPr>
        <p:txBody>
          <a:bodyPr/>
          <a:lstStyle/>
          <a:p>
            <a:pPr>
              <a:defRPr/>
            </a:pPr>
            <a:r>
              <a:rPr lang="en-GB" sz="1800" dirty="0">
                <a:latin typeface="Trebuchet MS" panose="020B0603020202020204" pitchFamily="34" charset="0"/>
              </a:rPr>
              <a:t>PPI release</a:t>
            </a:r>
          </a:p>
          <a:p>
            <a:pPr>
              <a:defRPr/>
            </a:pPr>
            <a:r>
              <a:rPr lang="en-GB" sz="1800" dirty="0">
                <a:latin typeface="Trebuchet MS" panose="020B0603020202020204" pitchFamily="34" charset="0"/>
              </a:rPr>
              <a:t>Feb.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76018" y="6385154"/>
            <a:ext cx="690563" cy="365125"/>
          </a:xfrm>
        </p:spPr>
        <p:txBody>
          <a:bodyPr/>
          <a:lstStyle/>
          <a:p>
            <a:r>
              <a:rPr lang="en-GB" sz="1800" dirty="0">
                <a:latin typeface="Trebuchet MS" panose="020B0603020202020204" pitchFamily="34" charset="0"/>
                <a:cs typeface="Calibri" panose="020F0502020204030204"/>
              </a:rPr>
              <a:t>11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275662"/>
              </p:ext>
            </p:extLst>
          </p:nvPr>
        </p:nvGraphicFramePr>
        <p:xfrm>
          <a:off x="87086" y="1016001"/>
          <a:ext cx="12013474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" y="66804"/>
            <a:ext cx="11581675" cy="88862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382873"/>
                </a:solidFill>
                <a:latin typeface="Trebuchet MS" panose="020B0603020202020204" pitchFamily="34" charset="0"/>
                <a:ea typeface="Cambria" panose="02040503050406030204"/>
              </a:rPr>
              <a:t>Sub-groups within the Manufacturing sub-sector with inflation rates above the sub-sector rate for February 2025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98348" y="6207923"/>
            <a:ext cx="1579479" cy="583273"/>
          </a:xfrm>
        </p:spPr>
        <p:txBody>
          <a:bodyPr/>
          <a:lstStyle/>
          <a:p>
            <a:pPr>
              <a:defRPr/>
            </a:pPr>
            <a:r>
              <a:rPr lang="en-GB" sz="1800" dirty="0">
                <a:latin typeface="Trebuchet MS" panose="020B0603020202020204" pitchFamily="34" charset="0"/>
              </a:rPr>
              <a:t>PPI release</a:t>
            </a:r>
          </a:p>
          <a:p>
            <a:pPr>
              <a:defRPr/>
            </a:pPr>
            <a:r>
              <a:rPr lang="en-GB" sz="1800" dirty="0">
                <a:latin typeface="Trebuchet MS" panose="020B0603020202020204" pitchFamily="34" charset="0"/>
              </a:rPr>
              <a:t>Feb.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45967" y="6354583"/>
            <a:ext cx="690563" cy="365125"/>
          </a:xfrm>
        </p:spPr>
        <p:txBody>
          <a:bodyPr/>
          <a:lstStyle/>
          <a:p>
            <a:r>
              <a:rPr lang="en-GB" sz="2000" dirty="0">
                <a:latin typeface="Trebuchet MS" panose="020B0603020202020204" pitchFamily="34" charset="0"/>
              </a:rPr>
              <a:t>12</a:t>
            </a:r>
            <a:endParaRPr lang="en-GB" sz="2000" dirty="0">
              <a:latin typeface="Trebuchet MS" panose="020B0603020202020204" pitchFamily="34" charset="0"/>
              <a:cs typeface="Calibri" panose="020F0502020204030204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451922"/>
              </p:ext>
            </p:extLst>
          </p:nvPr>
        </p:nvGraphicFramePr>
        <p:xfrm>
          <a:off x="71120" y="955429"/>
          <a:ext cx="12049760" cy="502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1" y="4446"/>
            <a:ext cx="11761470" cy="79565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382873"/>
                </a:solidFill>
                <a:latin typeface="Trebuchet MS" panose="020B0603020202020204" pitchFamily="34" charset="0"/>
                <a:ea typeface="Cambria" panose="02040503050406030204"/>
              </a:rPr>
              <a:t>Producer Inflation for Services Sub-Sector for February 2025</a:t>
            </a:r>
            <a:endParaRPr lang="en-US" sz="3200" b="1" dirty="0">
              <a:solidFill>
                <a:srgbClr val="382873"/>
              </a:solidFill>
              <a:latin typeface="Trebuchet MS" panose="020B0603020202020204" pitchFamily="34" charset="0"/>
              <a:ea typeface="Cambria" panose="020405030504060302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570210" y="6244147"/>
            <a:ext cx="1550670" cy="535750"/>
          </a:xfrm>
        </p:spPr>
        <p:txBody>
          <a:bodyPr/>
          <a:lstStyle/>
          <a:p>
            <a:pPr>
              <a:defRPr/>
            </a:pPr>
            <a:r>
              <a:rPr lang="en-GB" sz="1800" dirty="0">
                <a:latin typeface="Trebuchet MS" panose="020B0603020202020204" pitchFamily="34" charset="0"/>
              </a:rPr>
              <a:t>PPI release</a:t>
            </a:r>
          </a:p>
          <a:p>
            <a:pPr>
              <a:defRPr/>
            </a:pPr>
            <a:r>
              <a:rPr lang="en-GB" sz="1800" dirty="0">
                <a:latin typeface="Trebuchet MS" panose="020B0603020202020204" pitchFamily="34" charset="0"/>
              </a:rPr>
              <a:t>Feb.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17607" y="6317804"/>
            <a:ext cx="690563" cy="365125"/>
          </a:xfrm>
        </p:spPr>
        <p:txBody>
          <a:bodyPr/>
          <a:lstStyle/>
          <a:p>
            <a:r>
              <a:rPr lang="en-GB" sz="1800" dirty="0">
                <a:latin typeface="Trebuchet MS" panose="020B0603020202020204" pitchFamily="34" charset="0"/>
              </a:rPr>
              <a:t>13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170713"/>
              </p:ext>
            </p:extLst>
          </p:nvPr>
        </p:nvGraphicFramePr>
        <p:xfrm>
          <a:off x="7626484" y="1201068"/>
          <a:ext cx="4367719" cy="500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761277"/>
              </p:ext>
            </p:extLst>
          </p:nvPr>
        </p:nvGraphicFramePr>
        <p:xfrm>
          <a:off x="7791450" y="1126154"/>
          <a:ext cx="4051300" cy="493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D11C6AB-94F7-F9AE-07F0-5BE3332142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519182"/>
              </p:ext>
            </p:extLst>
          </p:nvPr>
        </p:nvGraphicFramePr>
        <p:xfrm>
          <a:off x="81281" y="651754"/>
          <a:ext cx="12029438" cy="540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22"/>
            <a:ext cx="10515600" cy="63848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382873"/>
                </a:solidFill>
                <a:latin typeface="Trebuchet MS" panose="020B0603020202020204" pitchFamily="34" charset="0"/>
                <a:ea typeface="Cambria" panose="02040503050406030204"/>
              </a:rPr>
              <a:t>Highlights for February 2025 YoY Inflation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1027" y="6188684"/>
            <a:ext cx="1535833" cy="547688"/>
          </a:xfrm>
        </p:spPr>
        <p:txBody>
          <a:bodyPr/>
          <a:lstStyle/>
          <a:p>
            <a:pPr>
              <a:defRPr/>
            </a:pPr>
            <a:r>
              <a:rPr lang="en-GB" sz="1800" dirty="0">
                <a:latin typeface="Trebuchet MS" panose="020B0603020202020204" pitchFamily="34" charset="0"/>
              </a:rPr>
              <a:t>PPI release</a:t>
            </a:r>
          </a:p>
          <a:p>
            <a:pPr>
              <a:defRPr/>
            </a:pPr>
            <a:r>
              <a:rPr lang="en-GB" sz="1800" dirty="0">
                <a:latin typeface="Trebuchet MS" panose="020B0603020202020204" pitchFamily="34" charset="0"/>
              </a:rPr>
              <a:t>Feb.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97099" y="6371247"/>
            <a:ext cx="690563" cy="365125"/>
          </a:xfrm>
        </p:spPr>
        <p:txBody>
          <a:bodyPr/>
          <a:lstStyle/>
          <a:p>
            <a:r>
              <a:rPr lang="en-GB" sz="1800" dirty="0">
                <a:latin typeface="Trebuchet MS" panose="020B0603020202020204" pitchFamily="34" charset="0"/>
              </a:rPr>
              <a:t>14</a:t>
            </a:r>
          </a:p>
        </p:txBody>
      </p:sp>
      <p:sp>
        <p:nvSpPr>
          <p:cNvPr id="6" name="Oval 5"/>
          <p:cNvSpPr/>
          <p:nvPr/>
        </p:nvSpPr>
        <p:spPr>
          <a:xfrm>
            <a:off x="63711" y="1067901"/>
            <a:ext cx="2043884" cy="1999800"/>
          </a:xfrm>
          <a:prstGeom prst="ellipse">
            <a:avLst/>
          </a:prstGeom>
          <a:solidFill>
            <a:srgbClr val="D53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000" b="1" dirty="0">
                <a:latin typeface="Trebuchet MS" panose="020B0603020202020204" pitchFamily="34" charset="0"/>
                <a:cs typeface="Century Gothic" panose="020B0502020202020204" charset="0"/>
              </a:rPr>
              <a:t>28.5</a:t>
            </a:r>
            <a:r>
              <a:rPr lang="en-GB" altLang="en-US" sz="1600" b="1" dirty="0">
                <a:latin typeface="Trebuchet MS" panose="020B0603020202020204" pitchFamily="34" charset="0"/>
                <a:cs typeface="Century Gothic" panose="020B0502020202020204" charset="0"/>
              </a:rPr>
              <a:t>%</a:t>
            </a:r>
          </a:p>
          <a:p>
            <a:pPr algn="ctr"/>
            <a:r>
              <a:rPr lang="en-GB" altLang="en-US" sz="1400" dirty="0">
                <a:latin typeface="Trebuchet MS" panose="020B0603020202020204" pitchFamily="34" charset="0"/>
                <a:cs typeface="Century Gothic" panose="020B0502020202020204" charset="0"/>
              </a:rPr>
              <a:t>Year-on-year</a:t>
            </a:r>
          </a:p>
          <a:p>
            <a:pPr algn="ctr"/>
            <a:r>
              <a:rPr lang="en-GB" altLang="en-US" sz="1400" dirty="0">
                <a:latin typeface="Trebuchet MS" panose="020B0603020202020204" pitchFamily="34" charset="0"/>
                <a:cs typeface="Century Gothic" panose="020B0502020202020204" charset="0"/>
              </a:rPr>
              <a:t>Producer Inflation</a:t>
            </a:r>
          </a:p>
          <a:p>
            <a:pPr algn="ctr"/>
            <a:r>
              <a:rPr lang="en-GB" altLang="en-US" sz="1400" dirty="0">
                <a:latin typeface="Trebuchet MS" panose="020B0603020202020204" pitchFamily="34" charset="0"/>
                <a:cs typeface="Century Gothic" panose="020B0502020202020204" charset="0"/>
              </a:rPr>
              <a:t>January 2025</a:t>
            </a:r>
          </a:p>
        </p:txBody>
      </p:sp>
      <p:sp>
        <p:nvSpPr>
          <p:cNvPr id="8" name="Oval 7"/>
          <p:cNvSpPr/>
          <p:nvPr/>
        </p:nvSpPr>
        <p:spPr>
          <a:xfrm>
            <a:off x="2388906" y="2147657"/>
            <a:ext cx="1978220" cy="1999800"/>
          </a:xfrm>
          <a:prstGeom prst="ellipse">
            <a:avLst/>
          </a:prstGeom>
          <a:solidFill>
            <a:srgbClr val="2C1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400" b="1" dirty="0">
                <a:latin typeface="Trebuchet MS" panose="020B0603020202020204" pitchFamily="34" charset="0"/>
                <a:cs typeface="Century Gothic" panose="020B0502020202020204" charset="0"/>
              </a:rPr>
              <a:t>27.6%</a:t>
            </a:r>
          </a:p>
          <a:p>
            <a:pPr algn="ctr"/>
            <a:r>
              <a:rPr lang="en-GB" altLang="en-US" sz="1400" dirty="0">
                <a:latin typeface="Trebuchet MS" panose="020B0603020202020204" pitchFamily="34" charset="0"/>
                <a:cs typeface="Century Gothic" panose="020B0502020202020204" charset="0"/>
              </a:rPr>
              <a:t>Year-on-year Producer Inflation</a:t>
            </a:r>
          </a:p>
          <a:p>
            <a:pPr algn="ctr"/>
            <a:r>
              <a:rPr lang="en-GB" altLang="en-US" sz="1400" dirty="0">
                <a:solidFill>
                  <a:prstClr val="white"/>
                </a:solidFill>
                <a:latin typeface="Trebuchet MS" panose="020B0603020202020204" pitchFamily="34" charset="0"/>
                <a:cs typeface="Century Gothic" panose="020B0502020202020204" charset="0"/>
              </a:rPr>
              <a:t>February</a:t>
            </a: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cs typeface="Century Gothic" panose="020B0502020202020204" charset="0"/>
              </a:rPr>
              <a:t> 2025</a:t>
            </a:r>
            <a:endParaRPr lang="en-GB" altLang="en-US" sz="1400" dirty="0">
              <a:latin typeface="Trebuchet MS" panose="020B0603020202020204" pitchFamily="34" charset="0"/>
              <a:cs typeface="Century Gothic" panose="020B0502020202020204" charset="0"/>
            </a:endParaRPr>
          </a:p>
        </p:txBody>
      </p:sp>
      <p:cxnSp>
        <p:nvCxnSpPr>
          <p:cNvPr id="9" name="Straight Connector 8"/>
          <p:cNvCxnSpPr>
            <a:cxnSpLocks/>
            <a:stCxn id="6" idx="6"/>
            <a:endCxn id="8" idx="2"/>
          </p:cNvCxnSpPr>
          <p:nvPr/>
        </p:nvCxnSpPr>
        <p:spPr>
          <a:xfrm>
            <a:off x="2107595" y="2067801"/>
            <a:ext cx="281311" cy="1079756"/>
          </a:xfrm>
          <a:prstGeom prst="line">
            <a:avLst/>
          </a:prstGeom>
          <a:ln w="57150">
            <a:solidFill>
              <a:srgbClr val="2C197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821510" y="658307"/>
            <a:ext cx="1867053" cy="1639109"/>
          </a:xfrm>
          <a:prstGeom prst="ellipse">
            <a:avLst/>
          </a:prstGeom>
          <a:solidFill>
            <a:srgbClr val="15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latin typeface="Trebuchet MS" panose="020B0603020202020204" pitchFamily="34" charset="0"/>
                <a:cs typeface="Century Gothic" panose="020B0502020202020204" charset="0"/>
              </a:rPr>
              <a:t>42.9</a:t>
            </a:r>
            <a:r>
              <a:rPr lang="en-GB" altLang="en-US" sz="1800" dirty="0">
                <a:latin typeface="Trebuchet MS" panose="020B0603020202020204" pitchFamily="34" charset="0"/>
                <a:cs typeface="Century Gothic" panose="020B0502020202020204" charset="0"/>
              </a:rPr>
              <a:t>%</a:t>
            </a:r>
          </a:p>
          <a:p>
            <a:pPr algn="ctr"/>
            <a:r>
              <a:rPr lang="en-GB" altLang="en-US" sz="1800" dirty="0">
                <a:latin typeface="Trebuchet MS" panose="020B0603020202020204" pitchFamily="34" charset="0"/>
                <a:cs typeface="Century Gothic" panose="020B0502020202020204" charset="0"/>
              </a:rPr>
              <a:t>Industry</a:t>
            </a:r>
          </a:p>
        </p:txBody>
      </p:sp>
      <p:sp>
        <p:nvSpPr>
          <p:cNvPr id="11" name="Oval 10"/>
          <p:cNvSpPr/>
          <p:nvPr/>
        </p:nvSpPr>
        <p:spPr>
          <a:xfrm>
            <a:off x="4666848" y="2416614"/>
            <a:ext cx="1978220" cy="1566912"/>
          </a:xfrm>
          <a:prstGeom prst="ellipse">
            <a:avLst/>
          </a:prstGeom>
          <a:solidFill>
            <a:srgbClr val="F9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latin typeface="Trebuchet MS" panose="020B0603020202020204" pitchFamily="34" charset="0"/>
                <a:cs typeface="Century Gothic" panose="020B0502020202020204" charset="0"/>
              </a:rPr>
              <a:t>7.7%</a:t>
            </a:r>
          </a:p>
          <a:p>
            <a:pPr algn="ctr"/>
            <a:r>
              <a:rPr lang="en-GB" altLang="en-US" b="1" dirty="0">
                <a:latin typeface="Trebuchet MS" panose="020B0603020202020204" pitchFamily="34" charset="0"/>
                <a:cs typeface="Century Gothic" panose="020B0502020202020204" charset="0"/>
              </a:rPr>
              <a:t>Service</a:t>
            </a:r>
          </a:p>
        </p:txBody>
      </p:sp>
      <p:sp>
        <p:nvSpPr>
          <p:cNvPr id="13" name="Oval 12"/>
          <p:cNvSpPr/>
          <p:nvPr/>
        </p:nvSpPr>
        <p:spPr>
          <a:xfrm>
            <a:off x="6986363" y="558355"/>
            <a:ext cx="1867054" cy="1739061"/>
          </a:xfrm>
          <a:prstGeom prst="ellipse">
            <a:avLst/>
          </a:prstGeom>
          <a:solidFill>
            <a:srgbClr val="0E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44.6%</a:t>
            </a:r>
          </a:p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Mining and quarrying</a:t>
            </a:r>
          </a:p>
        </p:txBody>
      </p:sp>
      <p:sp>
        <p:nvSpPr>
          <p:cNvPr id="14" name="Oval 13"/>
          <p:cNvSpPr/>
          <p:nvPr/>
        </p:nvSpPr>
        <p:spPr>
          <a:xfrm>
            <a:off x="8802093" y="1838379"/>
            <a:ext cx="1867052" cy="1566912"/>
          </a:xfrm>
          <a:prstGeom prst="ellipse">
            <a:avLst/>
          </a:prstGeom>
          <a:solidFill>
            <a:srgbClr val="1B7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20.8%</a:t>
            </a:r>
          </a:p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Manufacturing</a:t>
            </a:r>
          </a:p>
        </p:txBody>
      </p:sp>
      <p:sp>
        <p:nvSpPr>
          <p:cNvPr id="15" name="Oval 14"/>
          <p:cNvSpPr/>
          <p:nvPr/>
        </p:nvSpPr>
        <p:spPr>
          <a:xfrm>
            <a:off x="10511027" y="2840244"/>
            <a:ext cx="1546142" cy="1339552"/>
          </a:xfrm>
          <a:prstGeom prst="ellipse">
            <a:avLst/>
          </a:prstGeom>
          <a:solidFill>
            <a:srgbClr val="0C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9.7%</a:t>
            </a:r>
          </a:p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Electricity and gas</a:t>
            </a:r>
          </a:p>
        </p:txBody>
      </p:sp>
      <p:sp>
        <p:nvSpPr>
          <p:cNvPr id="16" name="Oval 15"/>
          <p:cNvSpPr/>
          <p:nvPr/>
        </p:nvSpPr>
        <p:spPr>
          <a:xfrm>
            <a:off x="10296911" y="813533"/>
            <a:ext cx="1658685" cy="1254268"/>
          </a:xfrm>
          <a:prstGeom prst="ellipse">
            <a:avLst/>
          </a:prstGeom>
          <a:solidFill>
            <a:srgbClr val="178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4.9%</a:t>
            </a:r>
          </a:p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Water supply, sewerage and waste management</a:t>
            </a:r>
          </a:p>
        </p:txBody>
      </p:sp>
      <p:sp>
        <p:nvSpPr>
          <p:cNvPr id="17" name="Oval 16"/>
          <p:cNvSpPr/>
          <p:nvPr/>
        </p:nvSpPr>
        <p:spPr>
          <a:xfrm>
            <a:off x="4666847" y="4179796"/>
            <a:ext cx="2218151" cy="1776685"/>
          </a:xfrm>
          <a:prstGeom prst="ellipse">
            <a:avLst/>
          </a:prstGeom>
          <a:solidFill>
            <a:srgbClr val="1E7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latin typeface="Trebuchet MS" panose="020B0603020202020204" pitchFamily="34" charset="0"/>
                <a:cs typeface="Century Gothic" panose="020B0502020202020204" charset="0"/>
              </a:rPr>
              <a:t>15.8%</a:t>
            </a:r>
          </a:p>
          <a:p>
            <a:pPr algn="ctr"/>
            <a:r>
              <a:rPr lang="en-GB" altLang="en-US" b="1" dirty="0">
                <a:latin typeface="Trebuchet MS" panose="020B0603020202020204" pitchFamily="34" charset="0"/>
                <a:cs typeface="Century Gothic" panose="020B0502020202020204" charset="0"/>
              </a:rPr>
              <a:t>Construction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8849531" y="3633550"/>
            <a:ext cx="1658668" cy="1593174"/>
          </a:xfrm>
          <a:prstGeom prst="ellipse">
            <a:avLst/>
          </a:prstGeom>
          <a:solidFill>
            <a:srgbClr val="BF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22.7%</a:t>
            </a:r>
          </a:p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Transport and storage</a:t>
            </a:r>
          </a:p>
        </p:txBody>
      </p:sp>
      <p:sp>
        <p:nvSpPr>
          <p:cNvPr id="20" name="Oval 19"/>
          <p:cNvSpPr/>
          <p:nvPr/>
        </p:nvSpPr>
        <p:spPr>
          <a:xfrm>
            <a:off x="6887827" y="2881708"/>
            <a:ext cx="1867054" cy="1637288"/>
          </a:xfrm>
          <a:prstGeom prst="ellipse">
            <a:avLst/>
          </a:prstGeom>
          <a:solidFill>
            <a:srgbClr val="A5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26.5%</a:t>
            </a:r>
          </a:p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Accommodation and food</a:t>
            </a:r>
          </a:p>
        </p:txBody>
      </p:sp>
      <p:sp>
        <p:nvSpPr>
          <p:cNvPr id="21" name="Oval 20"/>
          <p:cNvSpPr/>
          <p:nvPr/>
        </p:nvSpPr>
        <p:spPr>
          <a:xfrm>
            <a:off x="10533332" y="4662320"/>
            <a:ext cx="1546142" cy="1148598"/>
          </a:xfrm>
          <a:prstGeom prst="ellipse">
            <a:avLst/>
          </a:prstGeom>
          <a:solidFill>
            <a:srgbClr val="D8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4.2%</a:t>
            </a:r>
          </a:p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Information and communication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475" y="-34603"/>
            <a:ext cx="10515600" cy="63848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382873"/>
                </a:solidFill>
                <a:latin typeface="Trebuchet MS" panose="020B0603020202020204" pitchFamily="34" charset="0"/>
                <a:ea typeface="Cambria" panose="02040503050406030204"/>
              </a:rPr>
              <a:t>Highlights for February 2025 MoM Inflation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13255" y="6198038"/>
            <a:ext cx="1563639" cy="616541"/>
          </a:xfrm>
        </p:spPr>
        <p:txBody>
          <a:bodyPr/>
          <a:lstStyle/>
          <a:p>
            <a:pPr>
              <a:defRPr/>
            </a:pPr>
            <a:r>
              <a:rPr lang="en-GB" sz="1800" dirty="0">
                <a:latin typeface="Trebuchet MS" panose="020B0603020202020204" pitchFamily="34" charset="0"/>
              </a:rPr>
              <a:t>PPI release</a:t>
            </a:r>
          </a:p>
          <a:p>
            <a:pPr>
              <a:defRPr/>
            </a:pPr>
            <a:r>
              <a:rPr lang="en-GB" sz="1800" dirty="0">
                <a:latin typeface="Trebuchet MS" panose="020B0603020202020204" pitchFamily="34" charset="0"/>
              </a:rPr>
              <a:t>Feb.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28168" y="6323747"/>
            <a:ext cx="690563" cy="365125"/>
          </a:xfrm>
        </p:spPr>
        <p:txBody>
          <a:bodyPr/>
          <a:lstStyle/>
          <a:p>
            <a:r>
              <a:rPr lang="en-GB" sz="1800" dirty="0">
                <a:latin typeface="Trebuchet MS" panose="020B0603020202020204" pitchFamily="34" charset="0"/>
              </a:rPr>
              <a:t>15</a:t>
            </a:r>
          </a:p>
        </p:txBody>
      </p:sp>
      <p:sp>
        <p:nvSpPr>
          <p:cNvPr id="6" name="Oval 5"/>
          <p:cNvSpPr/>
          <p:nvPr/>
        </p:nvSpPr>
        <p:spPr>
          <a:xfrm>
            <a:off x="193040" y="1029357"/>
            <a:ext cx="1866925" cy="1946687"/>
          </a:xfrm>
          <a:prstGeom prst="ellipse">
            <a:avLst/>
          </a:prstGeom>
          <a:solidFill>
            <a:srgbClr val="D53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600" b="1" dirty="0">
                <a:latin typeface="Trebuchet MS" panose="020B0603020202020204" pitchFamily="34" charset="0"/>
                <a:cs typeface="Century Gothic" panose="020B0502020202020204" charset="0"/>
              </a:rPr>
              <a:t>3.6%</a:t>
            </a:r>
          </a:p>
          <a:p>
            <a:pPr algn="ctr"/>
            <a:r>
              <a:rPr lang="en-GB" altLang="en-US" sz="1200" dirty="0">
                <a:latin typeface="Trebuchet MS" panose="020B0603020202020204" pitchFamily="34" charset="0"/>
                <a:cs typeface="Century Gothic" panose="020B0502020202020204" charset="0"/>
              </a:rPr>
              <a:t>Month-on-month</a:t>
            </a:r>
          </a:p>
          <a:p>
            <a:pPr algn="ctr"/>
            <a:r>
              <a:rPr lang="en-GB" altLang="en-US" sz="1200" dirty="0">
                <a:latin typeface="Trebuchet MS" panose="020B0603020202020204" pitchFamily="34" charset="0"/>
                <a:cs typeface="Century Gothic" panose="020B0502020202020204" charset="0"/>
              </a:rPr>
              <a:t>producer inflation</a:t>
            </a:r>
          </a:p>
          <a:p>
            <a:pPr algn="ctr"/>
            <a:r>
              <a:rPr lang="en-GB" altLang="en-US" sz="1200" dirty="0">
                <a:latin typeface="Trebuchet MS" panose="020B0603020202020204" pitchFamily="34" charset="0"/>
                <a:cs typeface="Century Gothic" panose="020B0502020202020204" charset="0"/>
              </a:rPr>
              <a:t>January 2025</a:t>
            </a:r>
          </a:p>
        </p:txBody>
      </p:sp>
      <p:sp>
        <p:nvSpPr>
          <p:cNvPr id="8" name="Oval 7"/>
          <p:cNvSpPr/>
          <p:nvPr/>
        </p:nvSpPr>
        <p:spPr>
          <a:xfrm>
            <a:off x="2279880" y="1848396"/>
            <a:ext cx="1964022" cy="1946687"/>
          </a:xfrm>
          <a:prstGeom prst="ellipse">
            <a:avLst/>
          </a:prstGeom>
          <a:solidFill>
            <a:srgbClr val="2C1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400" b="1" dirty="0">
                <a:latin typeface="Trebuchet MS" panose="020B0603020202020204" pitchFamily="34" charset="0"/>
                <a:cs typeface="Century Gothic" panose="020B0502020202020204" charset="0"/>
              </a:rPr>
              <a:t>1.5 %</a:t>
            </a:r>
          </a:p>
          <a:p>
            <a:pPr algn="ctr"/>
            <a:r>
              <a:rPr lang="en-GB" altLang="en-US" sz="1400" dirty="0">
                <a:latin typeface="Trebuchet MS" panose="020B0603020202020204" pitchFamily="34" charset="0"/>
                <a:cs typeface="Century Gothic" panose="020B0502020202020204" charset="0"/>
              </a:rPr>
              <a:t>Month-on-month</a:t>
            </a:r>
          </a:p>
          <a:p>
            <a:pPr algn="ctr"/>
            <a:r>
              <a:rPr lang="en-GB" altLang="en-US" sz="1400" dirty="0">
                <a:latin typeface="Trebuchet MS" panose="020B0603020202020204" pitchFamily="34" charset="0"/>
                <a:cs typeface="Century Gothic" panose="020B0502020202020204" charset="0"/>
              </a:rPr>
              <a:t>Producer Inflation</a:t>
            </a:r>
          </a:p>
          <a:p>
            <a:pPr algn="ctr"/>
            <a:r>
              <a:rPr lang="en-GB" altLang="en-US" sz="1400" dirty="0">
                <a:latin typeface="Trebuchet MS" panose="020B0603020202020204" pitchFamily="34" charset="0"/>
                <a:cs typeface="Century Gothic" panose="020B0502020202020204" charset="0"/>
              </a:rPr>
              <a:t>February 2025</a:t>
            </a:r>
          </a:p>
        </p:txBody>
      </p:sp>
      <p:cxnSp>
        <p:nvCxnSpPr>
          <p:cNvPr id="9" name="Straight Connector 8"/>
          <p:cNvCxnSpPr>
            <a:cxnSpLocks/>
            <a:stCxn id="6" idx="6"/>
            <a:endCxn id="8" idx="2"/>
          </p:cNvCxnSpPr>
          <p:nvPr/>
        </p:nvCxnSpPr>
        <p:spPr>
          <a:xfrm>
            <a:off x="2059965" y="2002701"/>
            <a:ext cx="219915" cy="819039"/>
          </a:xfrm>
          <a:prstGeom prst="line">
            <a:avLst/>
          </a:prstGeom>
          <a:ln w="57150">
            <a:solidFill>
              <a:srgbClr val="2C197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443985" y="507924"/>
            <a:ext cx="2366493" cy="1795374"/>
          </a:xfrm>
          <a:prstGeom prst="ellipse">
            <a:avLst/>
          </a:prstGeom>
          <a:solidFill>
            <a:srgbClr val="15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latin typeface="Trebuchet MS" panose="020B0603020202020204" pitchFamily="34" charset="0"/>
                <a:cs typeface="Century Gothic" panose="020B0502020202020204" charset="0"/>
              </a:rPr>
              <a:t>2.1</a:t>
            </a:r>
            <a:r>
              <a:rPr lang="en-GB" altLang="en-US" sz="1800" dirty="0">
                <a:latin typeface="Trebuchet MS" panose="020B0603020202020204" pitchFamily="34" charset="0"/>
                <a:cs typeface="Century Gothic" panose="020B0502020202020204" charset="0"/>
              </a:rPr>
              <a:t> %</a:t>
            </a:r>
          </a:p>
          <a:p>
            <a:pPr algn="ctr"/>
            <a:r>
              <a:rPr lang="en-GB" altLang="en-US" sz="1800" dirty="0">
                <a:latin typeface="Trebuchet MS" panose="020B0603020202020204" pitchFamily="34" charset="0"/>
                <a:cs typeface="Century Gothic" panose="020B0502020202020204" charset="0"/>
              </a:rPr>
              <a:t>Industry</a:t>
            </a:r>
          </a:p>
        </p:txBody>
      </p:sp>
      <p:sp>
        <p:nvSpPr>
          <p:cNvPr id="11" name="Oval 10"/>
          <p:cNvSpPr/>
          <p:nvPr/>
        </p:nvSpPr>
        <p:spPr>
          <a:xfrm>
            <a:off x="4593231" y="2374867"/>
            <a:ext cx="1964022" cy="1640461"/>
          </a:xfrm>
          <a:prstGeom prst="ellipse">
            <a:avLst/>
          </a:pr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latin typeface="Trebuchet MS" panose="020B0603020202020204" pitchFamily="34" charset="0"/>
                <a:cs typeface="Century Gothic" panose="020B0502020202020204" charset="0"/>
              </a:rPr>
              <a:t>0.6%</a:t>
            </a:r>
          </a:p>
          <a:p>
            <a:pPr algn="ctr"/>
            <a:r>
              <a:rPr lang="en-GB" altLang="en-US" b="1" dirty="0">
                <a:latin typeface="Trebuchet MS" panose="020B0603020202020204" pitchFamily="34" charset="0"/>
                <a:cs typeface="Century Gothic" panose="020B0502020202020204" charset="0"/>
              </a:rPr>
              <a:t>Services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9A04FCB-5569-2C93-AD97-72541F309880}"/>
              </a:ext>
            </a:extLst>
          </p:cNvPr>
          <p:cNvSpPr/>
          <p:nvPr/>
        </p:nvSpPr>
        <p:spPr>
          <a:xfrm>
            <a:off x="4443985" y="4147457"/>
            <a:ext cx="2221243" cy="1776685"/>
          </a:xfrm>
          <a:prstGeom prst="ellipse">
            <a:avLst/>
          </a:prstGeom>
          <a:solidFill>
            <a:srgbClr val="1E7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latin typeface="Trebuchet MS" panose="020B0603020202020204" pitchFamily="34" charset="0"/>
                <a:cs typeface="Century Gothic" panose="020B0502020202020204" charset="0"/>
              </a:rPr>
              <a:t>1.0%</a:t>
            </a:r>
          </a:p>
          <a:p>
            <a:pPr algn="ctr"/>
            <a:r>
              <a:rPr lang="en-GB" altLang="en-US" b="1" dirty="0">
                <a:latin typeface="Trebuchet MS" panose="020B0603020202020204" pitchFamily="34" charset="0"/>
                <a:cs typeface="Century Gothic" panose="020B0502020202020204" charset="0"/>
              </a:rPr>
              <a:t>Construction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3CBAAF-5A3A-7424-3B1C-FE8A34663F4C}"/>
              </a:ext>
            </a:extLst>
          </p:cNvPr>
          <p:cNvSpPr/>
          <p:nvPr/>
        </p:nvSpPr>
        <p:spPr>
          <a:xfrm>
            <a:off x="8451389" y="3646606"/>
            <a:ext cx="1763240" cy="1566912"/>
          </a:xfrm>
          <a:prstGeom prst="ellipse">
            <a:avLst/>
          </a:prstGeom>
          <a:solidFill>
            <a:srgbClr val="A5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1.7%</a:t>
            </a:r>
          </a:p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Accommodation and food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D19271-8AC3-011F-8A3D-9AA77B150C74}"/>
              </a:ext>
            </a:extLst>
          </p:cNvPr>
          <p:cNvSpPr/>
          <p:nvPr/>
        </p:nvSpPr>
        <p:spPr>
          <a:xfrm>
            <a:off x="6418731" y="2998790"/>
            <a:ext cx="1950698" cy="1776685"/>
          </a:xfrm>
          <a:prstGeom prst="ellipse">
            <a:avLst/>
          </a:prstGeom>
          <a:solidFill>
            <a:srgbClr val="BF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2.6%</a:t>
            </a:r>
          </a:p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Transport and storage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46218BE-1987-4D27-377A-AA0067A06707}"/>
              </a:ext>
            </a:extLst>
          </p:cNvPr>
          <p:cNvSpPr/>
          <p:nvPr/>
        </p:nvSpPr>
        <p:spPr>
          <a:xfrm>
            <a:off x="10155590" y="4486371"/>
            <a:ext cx="1683103" cy="1437771"/>
          </a:xfrm>
          <a:prstGeom prst="ellipse">
            <a:avLst/>
          </a:prstGeom>
          <a:solidFill>
            <a:srgbClr val="D8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0.1%</a:t>
            </a:r>
          </a:p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Information and communication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C91B0C3-D85E-E605-9027-59680A17CF86}"/>
              </a:ext>
            </a:extLst>
          </p:cNvPr>
          <p:cNvSpPr/>
          <p:nvPr/>
        </p:nvSpPr>
        <p:spPr>
          <a:xfrm>
            <a:off x="6957976" y="1118754"/>
            <a:ext cx="1845202" cy="1795374"/>
          </a:xfrm>
          <a:prstGeom prst="ellipse">
            <a:avLst/>
          </a:prstGeom>
          <a:solidFill>
            <a:srgbClr val="0E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2.0%</a:t>
            </a:r>
          </a:p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Mining and quarrying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A3DFE72-6E81-01D6-50BE-8A34BBF312C7}"/>
              </a:ext>
            </a:extLst>
          </p:cNvPr>
          <p:cNvSpPr/>
          <p:nvPr/>
        </p:nvSpPr>
        <p:spPr>
          <a:xfrm>
            <a:off x="8822910" y="1995031"/>
            <a:ext cx="1683103" cy="1566912"/>
          </a:xfrm>
          <a:prstGeom prst="ellipse">
            <a:avLst/>
          </a:prstGeom>
          <a:solidFill>
            <a:srgbClr val="1B7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1.3%</a:t>
            </a:r>
          </a:p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Manufacturing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A97122D-9A5C-A6D4-DDCC-EF68004A66F2}"/>
              </a:ext>
            </a:extLst>
          </p:cNvPr>
          <p:cNvSpPr/>
          <p:nvPr/>
        </p:nvSpPr>
        <p:spPr>
          <a:xfrm>
            <a:off x="10545478" y="2821740"/>
            <a:ext cx="1546142" cy="1516603"/>
          </a:xfrm>
          <a:prstGeom prst="ellipse">
            <a:avLst/>
          </a:prstGeom>
          <a:solidFill>
            <a:srgbClr val="0C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0.7%</a:t>
            </a:r>
          </a:p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Electricity and gas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653E7CC-B9D0-A4C4-EC54-DD1F6E394839}"/>
              </a:ext>
            </a:extLst>
          </p:cNvPr>
          <p:cNvSpPr/>
          <p:nvPr/>
        </p:nvSpPr>
        <p:spPr>
          <a:xfrm>
            <a:off x="10292550" y="736386"/>
            <a:ext cx="1546143" cy="1566912"/>
          </a:xfrm>
          <a:prstGeom prst="ellipse">
            <a:avLst/>
          </a:prstGeom>
          <a:solidFill>
            <a:srgbClr val="178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0.0%</a:t>
            </a:r>
          </a:p>
          <a:p>
            <a:pPr algn="ctr"/>
            <a:r>
              <a:rPr lang="en-GB" altLang="en-US" sz="1000" b="1" dirty="0">
                <a:latin typeface="Trebuchet MS" panose="020B0603020202020204" pitchFamily="34" charset="0"/>
                <a:cs typeface="Century Gothic" panose="020B0502020202020204" charset="0"/>
              </a:rPr>
              <a:t>Water supply, sewerage and waste management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34160"/>
            <a:ext cx="6339840" cy="440943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rebuchet MS" panose="020B0603020202020204" pitchFamily="34" charset="0"/>
                <a:ea typeface="Cambria" panose="02040503050406030204" pitchFamily="18" charset="0"/>
              </a:rPr>
              <a:t>THANK YOU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100" dirty="0">
                <a:latin typeface="Trebuchet MS" panose="020B0603020202020204" pitchFamily="34" charset="0"/>
                <a:ea typeface="Cambria" panose="02040503050406030204" pitchFamily="18" charset="0"/>
              </a:rPr>
              <a:t>End of Press Release for </a:t>
            </a:r>
            <a:br>
              <a:rPr lang="en-US" sz="3100" dirty="0">
                <a:latin typeface="Trebuchet MS" panose="020B0603020202020204" pitchFamily="34" charset="0"/>
                <a:ea typeface="Cambria" panose="02040503050406030204" pitchFamily="18" charset="0"/>
              </a:rPr>
            </a:br>
            <a:r>
              <a:rPr lang="en-US" sz="3100" dirty="0">
                <a:latin typeface="Trebuchet MS" panose="020B0603020202020204" pitchFamily="34" charset="0"/>
                <a:ea typeface="Cambria" panose="02040503050406030204" pitchFamily="18" charset="0"/>
              </a:rPr>
              <a:t>February 2025 Producer Price Index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200" i="1" dirty="0">
                <a:solidFill>
                  <a:schemeClr val="tx1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For enquiries, please contact:</a:t>
            </a:r>
            <a:br>
              <a:rPr lang="en-US" sz="2200" i="1" dirty="0">
                <a:solidFill>
                  <a:schemeClr val="tx1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</a:br>
            <a:r>
              <a:rPr lang="en-US" sz="2200" i="1" dirty="0">
                <a:solidFill>
                  <a:schemeClr val="tx1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Dr. Anthony </a:t>
            </a:r>
            <a:r>
              <a:rPr lang="en-US" sz="2200" i="1" dirty="0" err="1">
                <a:solidFill>
                  <a:schemeClr val="tx1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Krakah</a:t>
            </a:r>
            <a:br>
              <a:rPr lang="en-US" sz="2200" i="1" dirty="0">
                <a:solidFill>
                  <a:schemeClr val="tx1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</a:br>
            <a:r>
              <a:rPr lang="en-US" sz="2200" i="1" dirty="0">
                <a:solidFill>
                  <a:schemeClr val="tx1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(Head, Business &amp; Industrial Statistics, GSS)</a:t>
            </a:r>
            <a:br>
              <a:rPr lang="en-US" sz="2200" i="1" dirty="0">
                <a:solidFill>
                  <a:schemeClr val="tx1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</a:br>
            <a:r>
              <a:rPr lang="en-US" sz="2200" i="1" dirty="0">
                <a:solidFill>
                  <a:schemeClr val="tx1"/>
                </a:solidFill>
                <a:latin typeface="Trebuchet MS" panose="020B0603020202020204" pitchFamily="34" charset="0"/>
                <a:ea typeface="Cambria" panose="02040503050406030204" pitchFamily="18" charset="0"/>
                <a:hlinkClick r:id="rId2"/>
              </a:rPr>
              <a:t>anthony.krakah@statsghana.gov.gh</a:t>
            </a:r>
            <a:br>
              <a:rPr lang="en-US" sz="2000" i="1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</a:br>
            <a:br>
              <a:rPr lang="en-US" sz="2000" i="1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</a:br>
            <a:br>
              <a:rPr lang="en-US" sz="2000" dirty="0">
                <a:latin typeface="Century Gothic" panose="020B0502020202020204" pitchFamily="34" charset="0"/>
                <a:ea typeface="Cambria" panose="02040503050406030204" pitchFamily="18" charset="0"/>
              </a:rPr>
            </a:b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392" y="2080874"/>
            <a:ext cx="1396105" cy="13290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058"/>
            <a:ext cx="10515600" cy="790815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rgbClr val="382873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In this release, we present:</a:t>
            </a:r>
            <a:endParaRPr lang="en-US" sz="3200" b="1" dirty="0">
              <a:solidFill>
                <a:srgbClr val="382873"/>
              </a:solidFill>
              <a:latin typeface="Trebuchet MS" panose="020B0603020202020204" pitchFamily="34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67" y="918873"/>
            <a:ext cx="11650133" cy="5019425"/>
          </a:xfrm>
        </p:spPr>
        <p:txBody>
          <a:bodyPr/>
          <a:lstStyle/>
          <a:p>
            <a:pPr marL="179705" indent="-179705">
              <a:lnSpc>
                <a:spcPct val="2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>
                <a:latin typeface="Trebuchet MS" panose="020B0603020202020204" pitchFamily="34" charset="0"/>
                <a:cs typeface="Times New Roman" panose="02020603050405020304"/>
              </a:rPr>
              <a:t>Definition and Measurement of the Producer Price Index (PPI)</a:t>
            </a:r>
          </a:p>
          <a:p>
            <a:pPr marL="179705" indent="-179705">
              <a:lnSpc>
                <a:spcPct val="2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>
                <a:latin typeface="Trebuchet MS" panose="020B0603020202020204" pitchFamily="34" charset="0"/>
                <a:cs typeface="Times New Roman" panose="02020603050405020304"/>
              </a:rPr>
              <a:t>Producer Price Index and Producer Inflation for February 2025</a:t>
            </a:r>
            <a:endParaRPr lang="en-CA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179705" indent="-179705">
              <a:lnSpc>
                <a:spcPct val="2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>
                <a:latin typeface="Trebuchet MS" panose="020B0603020202020204" pitchFamily="34" charset="0"/>
                <a:cs typeface="Times New Roman" panose="02020603050405020304"/>
              </a:rPr>
              <a:t>Disaggregation of the February 2025 Producer Inflation </a:t>
            </a:r>
          </a:p>
          <a:p>
            <a:pPr marL="179705" indent="-179705">
              <a:lnSpc>
                <a:spcPct val="2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>
                <a:latin typeface="Trebuchet MS" panose="020B0603020202020204" pitchFamily="34" charset="0"/>
                <a:cs typeface="Times New Roman" panose="02020603050405020304"/>
              </a:rPr>
              <a:t>Highlights of February 2025 Producer Inflation</a:t>
            </a:r>
          </a:p>
          <a:p>
            <a:pPr marL="0" indent="0">
              <a:buNone/>
            </a:pPr>
            <a:endParaRPr lang="en-US" sz="3000" dirty="0">
              <a:latin typeface="Raleway"/>
              <a:cs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508254" y="6222000"/>
            <a:ext cx="1546586" cy="5320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PPI release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Trebuchet MS" panose="020B0603020202020204" pitchFamily="34" charset="0"/>
              </a:rPr>
              <a:t>Feb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.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66418" y="6364817"/>
            <a:ext cx="690563" cy="365125"/>
          </a:xfrm>
        </p:spPr>
        <p:txBody>
          <a:bodyPr/>
          <a:lstStyle/>
          <a:p>
            <a:r>
              <a:rPr lang="en-GB" sz="1800" dirty="0">
                <a:latin typeface="Trebuchet MS" panose="020B0603020202020204" pitchFamily="34" charset="0"/>
                <a:cs typeface="Calibri" panose="020F0502020204030204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83129"/>
            <a:ext cx="11318875" cy="564572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rgbClr val="382873"/>
                </a:solidFill>
                <a:latin typeface="Trebuchet MS" panose="020B0603020202020204" pitchFamily="34" charset="0"/>
                <a:ea typeface="Cambria" panose="02040503050406030204"/>
                <a:sym typeface="+mn-ea"/>
              </a:rPr>
              <a:t>Definition and Measurement of PPI and Inflation (1/2)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1" y="647699"/>
            <a:ext cx="11968480" cy="5477933"/>
          </a:xfrm>
        </p:spPr>
        <p:txBody>
          <a:bodyPr/>
          <a:lstStyle/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Trebuchet MS" panose="020B0603020202020204" pitchFamily="34" charset="0"/>
                <a:cs typeface="Times New Roman" panose="02020603050405020304"/>
              </a:rPr>
              <a:t>The Producer Price Index (PPI) measures the average change over time in the selling prices of goods and services as received by domestic producers.</a:t>
            </a:r>
            <a:endParaRPr lang="en-GB" dirty="0">
              <a:latin typeface="Trebuchet MS" panose="020B0603020202020204" pitchFamily="34" charset="0"/>
              <a:cs typeface="Calibri" panose="020F0502020204030204"/>
            </a:endParaRPr>
          </a:p>
          <a:p>
            <a:pPr marL="812800" lvl="1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Trebuchet MS" panose="020B0603020202020204" pitchFamily="34" charset="0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Trebuchet MS" panose="020B0603020202020204" pitchFamily="34" charset="0"/>
                <a:cs typeface="Times New Roman" panose="02020603050405020304"/>
              </a:rPr>
              <a:t>Prices collected for the computation of PPI are known as factory gate price, which are the prices firms assign to their products.</a:t>
            </a:r>
          </a:p>
          <a:p>
            <a:pPr marL="812800" lvl="1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Trebuchet MS" panose="020B0603020202020204" pitchFamily="34" charset="0"/>
              <a:ea typeface="+mn-lt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Trebuchet MS" panose="020B0603020202020204" pitchFamily="34" charset="0"/>
                <a:ea typeface="+mn-lt"/>
                <a:cs typeface="Times New Roman" panose="02020603050405020304"/>
              </a:rPr>
              <a:t>These prices exclude sales and excise taxes, government subsidies other costs incurred by other intermediaries and consumers</a:t>
            </a:r>
          </a:p>
          <a:p>
            <a:pPr marL="812800" lvl="1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Trebuchet MS" panose="020B0603020202020204" pitchFamily="34" charset="0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Trebuchet MS" panose="020B0603020202020204" pitchFamily="34" charset="0"/>
                <a:cs typeface="Times New Roman" panose="02020603050405020304"/>
              </a:rPr>
              <a:t>The rate of Producer Inflation is the relative change in PPI between periods </a:t>
            </a:r>
            <a:endParaRPr lang="en-GB" dirty="0">
              <a:latin typeface="Trebuchet MS" panose="020B0603020202020204" pitchFamily="34" charset="0"/>
              <a:cs typeface="Calibri" panose="020F0502020204030204"/>
            </a:endParaRPr>
          </a:p>
          <a:p>
            <a:pPr marL="109855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600" dirty="0">
              <a:latin typeface="Trebuchet MS" panose="020B0603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42780" y="6325077"/>
            <a:ext cx="690563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latin typeface="Trebuchet MS" panose="020B0603020202020204" pitchFamily="34" charset="0"/>
                <a:cs typeface="Calibri" panose="020F0502020204030204"/>
              </a:rPr>
              <a:t>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243006" y="6210301"/>
            <a:ext cx="1504494" cy="4799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PPI release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Feb.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83129"/>
            <a:ext cx="11327341" cy="564572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rgbClr val="382873"/>
                </a:solidFill>
                <a:latin typeface="Trebuchet MS" panose="020B0603020202020204" pitchFamily="34" charset="0"/>
                <a:ea typeface="Cambria" panose="02040503050406030204"/>
                <a:sym typeface="+mn-ea"/>
              </a:rPr>
              <a:t>Definition and Measurement of PPI and Inflation (2/2)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92" y="487681"/>
            <a:ext cx="12020407" cy="5637952"/>
          </a:xfrm>
        </p:spPr>
        <p:txBody>
          <a:bodyPr/>
          <a:lstStyle/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Trebuchet MS" panose="020B0603020202020204" pitchFamily="34" charset="0"/>
                <a:cs typeface="Times New Roman" panose="02020603050405020304"/>
              </a:rPr>
              <a:t>PPI computation is based on a fixed basket of products.</a:t>
            </a:r>
            <a:endParaRPr lang="en-GB" dirty="0">
              <a:latin typeface="Trebuchet MS" panose="020B0603020202020204" pitchFamily="34" charset="0"/>
              <a:cs typeface="Calibri" panose="020F0502020204030204"/>
            </a:endParaRPr>
          </a:p>
          <a:p>
            <a:pPr marL="812800" lvl="1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Trebuchet MS" panose="020B0603020202020204" pitchFamily="34" charset="0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Trebuchet MS" panose="020B0603020202020204" pitchFamily="34" charset="0"/>
                <a:cs typeface="Times New Roman" panose="02020603050405020304"/>
              </a:rPr>
              <a:t>Firms are the primary source of data</a:t>
            </a:r>
          </a:p>
          <a:p>
            <a:pPr marL="812800" lvl="1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Trebuchet MS" panose="020B0603020202020204" pitchFamily="34" charset="0"/>
              <a:ea typeface="+mn-lt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Trebuchet MS" panose="020B0603020202020204" pitchFamily="34" charset="0"/>
                <a:ea typeface="+mn-lt"/>
                <a:cs typeface="Times New Roman" panose="02020603050405020304"/>
              </a:rPr>
              <a:t>Firms are selected based on the Integrated Business Establishment Survey</a:t>
            </a:r>
          </a:p>
          <a:p>
            <a:pPr marL="812800" lvl="1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Trebuchet MS" panose="020B0603020202020204" pitchFamily="34" charset="0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Trebuchet MS" panose="020B0603020202020204" pitchFamily="34" charset="0"/>
                <a:cs typeface="Times New Roman" panose="02020603050405020304"/>
              </a:rPr>
              <a:t>Variables for the computation of  PPI are weights, prices, quantities of products.</a:t>
            </a:r>
            <a:endParaRPr lang="en-GB" dirty="0">
              <a:latin typeface="Trebuchet MS" panose="020B0603020202020204" pitchFamily="34" charset="0"/>
              <a:cs typeface="Calibri" panose="020F0502020204030204"/>
            </a:endParaRPr>
          </a:p>
          <a:p>
            <a:pPr marL="812800" lvl="1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Trebuchet MS" panose="020B0603020202020204" pitchFamily="34" charset="0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Trebuchet MS" panose="020B0603020202020204" pitchFamily="34" charset="0"/>
                <a:cs typeface="Times New Roman" panose="02020603050405020304"/>
              </a:rPr>
              <a:t>Two reference periods for the computation of PPI are the 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/>
              </a:rPr>
              <a:t>weight</a:t>
            </a:r>
            <a:r>
              <a:rPr lang="en-GB" dirty="0">
                <a:latin typeface="Trebuchet MS" panose="020B0603020202020204" pitchFamily="34" charset="0"/>
                <a:cs typeface="Times New Roman" panose="02020603050405020304"/>
              </a:rPr>
              <a:t> reference (industry and product shares) and the </a:t>
            </a:r>
            <a:r>
              <a:rPr lang="en-GB" b="1" dirty="0">
                <a:latin typeface="Trebuchet MS" panose="020B0603020202020204" pitchFamily="34" charset="0"/>
                <a:cs typeface="Times New Roman" panose="02020603050405020304"/>
              </a:rPr>
              <a:t>index</a:t>
            </a:r>
            <a:r>
              <a:rPr lang="en-GB" dirty="0">
                <a:latin typeface="Trebuchet MS" panose="020B0603020202020204" pitchFamily="34" charset="0"/>
                <a:cs typeface="Times New Roman" panose="02020603050405020304"/>
              </a:rPr>
              <a:t> reference for price comparison.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Trebuchet MS" panose="020B0603020202020204" pitchFamily="34" charset="0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Trebuchet MS" panose="020B0603020202020204" pitchFamily="34" charset="0"/>
                <a:cs typeface="Times New Roman" panose="02020603050405020304"/>
              </a:rPr>
              <a:t>The computation is done from a dual time perspective, monthly and annually</a:t>
            </a:r>
          </a:p>
          <a:p>
            <a:pPr marL="109855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28196" y="6325077"/>
            <a:ext cx="690563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latin typeface="Trebuchet MS" panose="020B0603020202020204" pitchFamily="34" charset="0"/>
                <a:cs typeface="Calibri" panose="020F0502020204030204"/>
              </a:rPr>
              <a:t>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302240" y="6189007"/>
            <a:ext cx="1573469" cy="54481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PPI release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Feb.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3" y="206653"/>
            <a:ext cx="10515600" cy="677837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382873"/>
                </a:solidFill>
                <a:latin typeface="Trebuchet MS" panose="020B0603020202020204" pitchFamily="34" charset="0"/>
                <a:ea typeface="+mj-lt"/>
                <a:cs typeface="+mj-lt"/>
              </a:rPr>
              <a:t>Reference Periods - PPI and Inflation </a:t>
            </a:r>
            <a:endParaRPr lang="en-US" sz="3200" dirty="0">
              <a:latin typeface="Trebuchet MS" panose="020B0603020202020204" pitchFamily="34" charset="0"/>
              <a:ea typeface="+mj-lt"/>
              <a:cs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42" y="885032"/>
            <a:ext cx="10816378" cy="4863067"/>
          </a:xfrm>
        </p:spPr>
        <p:txBody>
          <a:bodyPr/>
          <a:lstStyle/>
          <a:p>
            <a:pPr marL="3302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  <a:cs typeface="Times New Roman" panose="02020603050405020304"/>
              </a:rPr>
              <a:t>Weight Reference-2019</a:t>
            </a:r>
          </a:p>
          <a:p>
            <a:pPr marL="787400" lvl="1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Trebuchet MS" panose="020B0603020202020204" pitchFamily="34" charset="0"/>
                <a:cs typeface="Times New Roman" panose="02020603050405020304"/>
              </a:rPr>
              <a:t>Weight reference at the industry level is based on 2019 Gross Value Output (GVO)</a:t>
            </a:r>
          </a:p>
          <a:p>
            <a:pPr marL="431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latin typeface="Trebuchet MS" panose="020B0603020202020204" pitchFamily="34" charset="0"/>
              <a:cs typeface="Times New Roman" panose="02020603050405020304"/>
            </a:endParaRPr>
          </a:p>
          <a:p>
            <a:pPr marL="787400" lvl="1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Trebuchet MS" panose="020B0603020202020204" pitchFamily="34" charset="0"/>
                <a:cs typeface="Times New Roman" panose="02020603050405020304"/>
              </a:rPr>
              <a:t>Selection of firms is based on the 2013 Integrated Business Establishment Survey (II)</a:t>
            </a:r>
            <a:endParaRPr lang="en-US" sz="2800" dirty="0">
              <a:latin typeface="Trebuchet MS" panose="020B0603020202020204" pitchFamily="34" charset="0"/>
            </a:endParaRPr>
          </a:p>
          <a:p>
            <a:pPr marL="787400" lvl="1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800" dirty="0">
              <a:latin typeface="Trebuchet MS" panose="020B0603020202020204" pitchFamily="34" charset="0"/>
              <a:cs typeface="Times New Roman" panose="02020603050405020304"/>
            </a:endParaRPr>
          </a:p>
          <a:p>
            <a:pPr marL="330200" lvl="1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Trebuchet MS" panose="020B0603020202020204" pitchFamily="34" charset="0"/>
                <a:cs typeface="Times New Roman" panose="02020603050405020304"/>
              </a:rPr>
              <a:t>Index Reference (Price Comparison)– March 2020 to February 2021 =100</a:t>
            </a:r>
          </a:p>
          <a:p>
            <a:pPr marL="4318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latin typeface="Raleway" pitchFamily="34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32720" y="6125368"/>
            <a:ext cx="1639298" cy="5476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PPI release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Feb.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49660" y="6399212"/>
            <a:ext cx="690563" cy="365125"/>
          </a:xfrm>
        </p:spPr>
        <p:txBody>
          <a:bodyPr/>
          <a:lstStyle/>
          <a:p>
            <a:r>
              <a:rPr lang="en-GB" sz="1800" dirty="0">
                <a:latin typeface="Trebuchet MS" panose="020B0603020202020204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67" y="144992"/>
            <a:ext cx="10532533" cy="53020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382873"/>
                </a:solidFill>
                <a:latin typeface="Trebuchet MS" panose="020B0603020202020204" pitchFamily="34" charset="0"/>
                <a:ea typeface="Cambria" panose="02040503050406030204"/>
              </a:rPr>
              <a:t>PPI Weights 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05115" y="6212494"/>
            <a:ext cx="1610446" cy="47082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PPI release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Feb.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87533" y="6351566"/>
            <a:ext cx="690563" cy="365125"/>
          </a:xfrm>
        </p:spPr>
        <p:txBody>
          <a:bodyPr/>
          <a:lstStyle/>
          <a:p>
            <a:r>
              <a:rPr lang="en-GB" sz="1800" dirty="0">
                <a:latin typeface="Trebuchet MS" panose="020B0603020202020204" pitchFamily="34" charset="0"/>
                <a:cs typeface="Calibri" panose="020F0502020204030204"/>
              </a:rPr>
              <a:t>5</a:t>
            </a:r>
          </a:p>
        </p:txBody>
      </p:sp>
      <p:pic>
        <p:nvPicPr>
          <p:cNvPr id="13" name="Picture 12" descr="Tex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" y="675197"/>
            <a:ext cx="12039600" cy="53090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" y="152174"/>
            <a:ext cx="11554229" cy="657173"/>
          </a:xfrm>
        </p:spPr>
        <p:txBody>
          <a:bodyPr/>
          <a:lstStyle/>
          <a:p>
            <a:pPr algn="ctr"/>
            <a:r>
              <a:rPr lang="en-CA" sz="3200" b="1" dirty="0">
                <a:solidFill>
                  <a:srgbClr val="382873"/>
                </a:solidFill>
                <a:latin typeface="Trebuchet MS" panose="020B0603020202020204" pitchFamily="34" charset="0"/>
                <a:ea typeface="Cambria" panose="02040503050406030204"/>
              </a:rPr>
              <a:t>Producer Price Index and Producer Inflation for February 2025</a:t>
            </a:r>
            <a:endParaRPr lang="en-US" sz="3200" b="1" dirty="0">
              <a:solidFill>
                <a:srgbClr val="382873"/>
              </a:solidFill>
              <a:latin typeface="Trebuchet MS" panose="020B0603020202020204" pitchFamily="34" charset="0"/>
              <a:ea typeface="Cambria" panose="0204050305040603020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78269" y="6200094"/>
            <a:ext cx="1712840" cy="48917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PPI release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Feb.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340701"/>
            <a:ext cx="690563" cy="365125"/>
          </a:xfrm>
        </p:spPr>
        <p:txBody>
          <a:bodyPr/>
          <a:lstStyle/>
          <a:p>
            <a:r>
              <a:rPr lang="en-GB" sz="2000" dirty="0">
                <a:latin typeface="Trebuchet MS" panose="020B0603020202020204" pitchFamily="34" charset="0"/>
                <a:cs typeface="Calibri" panose="020F0502020204030204"/>
              </a:rPr>
              <a:t>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A0BBC1-D1C4-7480-E517-40CE463AF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107" y="913440"/>
            <a:ext cx="6452455" cy="5111440"/>
          </a:xfrm>
        </p:spPr>
        <p:txBody>
          <a:bodyPr/>
          <a:lstStyle/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latin typeface="Trebuchet MS" panose="020B0603020202020204" pitchFamily="34" charset="0"/>
                <a:cs typeface="Times New Roman" panose="02020603050405020304"/>
              </a:rPr>
              <a:t>PPI </a:t>
            </a:r>
            <a:r>
              <a:rPr lang="en-US" dirty="0">
                <a:latin typeface="Trebuchet MS" panose="020B0603020202020204" pitchFamily="34" charset="0"/>
                <a:cs typeface="Times New Roman" panose="02020603050405020304"/>
              </a:rPr>
              <a:t>for February 2025 was 274.4 relative to 215.0 for February 2024 </a:t>
            </a:r>
            <a:endParaRPr lang="en-GB" dirty="0">
              <a:latin typeface="Trebuchet MS" panose="020B0603020202020204" pitchFamily="34" charset="0"/>
              <a:cs typeface="Times New Roman" panose="02020603050405020304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US" altLang="en-GB" dirty="0">
              <a:latin typeface="Trebuchet MS" panose="020B0603020202020204" pitchFamily="34" charset="0"/>
              <a:cs typeface="Times New Roman" panose="02020603050405020304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en-GB" dirty="0">
                <a:latin typeface="Trebuchet MS" panose="020B0603020202020204" pitchFamily="34" charset="0"/>
                <a:cs typeface="Times New Roman" panose="02020603050405020304"/>
              </a:rPr>
              <a:t>Year-on-year inflation rate at ex-factory prices for all goods and services</a:t>
            </a:r>
            <a:r>
              <a:rPr lang="en-US" altLang="en-GB" b="1" dirty="0">
                <a:latin typeface="Trebuchet MS" panose="020B0603020202020204" pitchFamily="34" charset="0"/>
                <a:cs typeface="Times New Roman" panose="02020603050405020304"/>
              </a:rPr>
              <a:t> </a:t>
            </a:r>
            <a:r>
              <a:rPr lang="en-US" altLang="en-GB" dirty="0">
                <a:latin typeface="Trebuchet MS" panose="020B0603020202020204" pitchFamily="34" charset="0"/>
                <a:cs typeface="Times New Roman" panose="02020603050405020304"/>
              </a:rPr>
              <a:t>was 27.6 percent in February 2025</a:t>
            </a:r>
            <a:r>
              <a:rPr lang="en-GB" dirty="0">
                <a:latin typeface="Trebuchet MS" panose="020B0603020202020204" pitchFamily="34" charset="0"/>
                <a:cs typeface="Times New Roman" panose="02020603050405020304"/>
              </a:rPr>
              <a:t>.</a:t>
            </a: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GB" dirty="0">
              <a:latin typeface="Trebuchet MS" panose="020B0603020202020204" pitchFamily="34" charset="0"/>
              <a:cs typeface="Times New Roman" panose="02020603050405020304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en-GB" dirty="0">
                <a:latin typeface="Trebuchet MS" panose="020B0603020202020204" pitchFamily="34" charset="0"/>
                <a:cs typeface="Times New Roman" panose="02020603050405020304" pitchFamily="18" charset="0"/>
              </a:rPr>
              <a:t>Month-on-month producer inflation between January 2025 and February 2025 was 1.5 percent.</a:t>
            </a: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411198D-FEB5-A28D-7E98-7595403EA6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05600" y="913440"/>
            <a:ext cx="5486399" cy="5111440"/>
          </a:xfrm>
        </p:spPr>
      </p:pic>
    </p:spTree>
    <p:extLst>
      <p:ext uri="{BB962C8B-B14F-4D97-AF65-F5344CB8AC3E}">
        <p14:creationId xmlns:p14="http://schemas.microsoft.com/office/powerpoint/2010/main" val="21140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599" y="0"/>
            <a:ext cx="11445241" cy="1234911"/>
          </a:xfrm>
        </p:spPr>
        <p:txBody>
          <a:bodyPr/>
          <a:lstStyle/>
          <a:p>
            <a:pPr algn="ctr"/>
            <a:r>
              <a:rPr lang="en-CA" sz="3200" b="1" dirty="0">
                <a:solidFill>
                  <a:srgbClr val="382873"/>
                </a:solidFill>
                <a:latin typeface="Trebuchet MS" panose="020B0603020202020204" pitchFamily="34" charset="0"/>
                <a:ea typeface="Cambria" panose="02040503050406030204"/>
                <a:cs typeface="Trebuchet MS" panose="020B0603020202020204" pitchFamily="34" charset="0"/>
              </a:rPr>
              <a:t>Disaggregation of the YoY January 2025 and February 2025 Producer Inflation by Sectors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03841" y="6125368"/>
            <a:ext cx="1559560" cy="5476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PPI release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Feb. 2025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91703" y="6399212"/>
            <a:ext cx="690563" cy="365125"/>
          </a:xfrm>
        </p:spPr>
        <p:txBody>
          <a:bodyPr/>
          <a:lstStyle/>
          <a:p>
            <a:r>
              <a:rPr lang="en-GB" sz="1800" dirty="0">
                <a:latin typeface="Trebuchet MS" panose="020B0603020202020204" pitchFamily="34" charset="0"/>
              </a:rPr>
              <a:t>7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828003"/>
              </p:ext>
            </p:extLst>
          </p:nvPr>
        </p:nvGraphicFramePr>
        <p:xfrm>
          <a:off x="91440" y="1026161"/>
          <a:ext cx="11998960" cy="498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6880" y="0"/>
            <a:ext cx="11047549" cy="1053185"/>
          </a:xfrm>
        </p:spPr>
        <p:txBody>
          <a:bodyPr/>
          <a:lstStyle/>
          <a:p>
            <a:pPr algn="ctr"/>
            <a:r>
              <a:rPr lang="en-CA" sz="3200" b="1" dirty="0">
                <a:solidFill>
                  <a:srgbClr val="382873"/>
                </a:solidFill>
                <a:latin typeface="Trebuchet MS" panose="020B0603020202020204" pitchFamily="34" charset="0"/>
                <a:ea typeface="Cambria" panose="02040503050406030204"/>
                <a:cs typeface="Trebuchet MS" panose="020B0603020202020204" pitchFamily="34" charset="0"/>
              </a:rPr>
              <a:t>Disaggregation of the February 2025 Producer Inflation by Sub-Sectors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12401" y="6125368"/>
            <a:ext cx="1651000" cy="5476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PPI release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Feb. 2025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91703" y="6399212"/>
            <a:ext cx="690563" cy="365125"/>
          </a:xfrm>
        </p:spPr>
        <p:txBody>
          <a:bodyPr/>
          <a:lstStyle/>
          <a:p>
            <a:r>
              <a:rPr lang="en-GB" sz="1800" dirty="0">
                <a:latin typeface="Trebuchet MS" panose="020B0603020202020204" pitchFamily="34" charset="0"/>
              </a:rPr>
              <a:t>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4A5107-4E32-CCB0-08B9-02AC9DF59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pSpPr/>
          <p:nvPr/>
        </p:nvGrpSpPr>
        <p:grpSpPr>
          <a:xfrm>
            <a:off x="84083" y="914400"/>
            <a:ext cx="12023834" cy="5210968"/>
            <a:chOff x="0" y="0"/>
            <a:chExt cx="20565" cy="9724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00000000-0008-0000-0900-000003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5248947"/>
                </p:ext>
              </p:extLst>
            </p:nvPr>
          </p:nvGraphicFramePr>
          <p:xfrm>
            <a:off x="11100" y="65"/>
            <a:ext cx="9465" cy="96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00000000-0008-0000-0900-000004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85446785"/>
                </p:ext>
              </p:extLst>
            </p:nvPr>
          </p:nvGraphicFramePr>
          <p:xfrm>
            <a:off x="0" y="0"/>
            <a:ext cx="11100" cy="96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00987468"/>
      </p:ext>
    </p:extLst>
  </p:cSld>
  <p:clrMapOvr>
    <a:masterClrMapping/>
  </p:clrMapOvr>
</p:sld>
</file>

<file path=ppt/theme/theme1.xml><?xml version="1.0" encoding="utf-8"?>
<a:theme xmlns:a="http://schemas.openxmlformats.org/drawingml/2006/main" name="AHIES_Presentation_2021_Use of Maps">
  <a:themeElements>
    <a:clrScheme name="Custom 4">
      <a:dk1>
        <a:sysClr val="windowText" lastClr="000000"/>
      </a:dk1>
      <a:lt1>
        <a:sysClr val="window" lastClr="FFFFFF"/>
      </a:lt1>
      <a:dk2>
        <a:srgbClr val="00206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15676</TotalTime>
  <Words>693</Words>
  <Application>Microsoft Office PowerPoint</Application>
  <PresentationFormat>Widescreen</PresentationFormat>
  <Paragraphs>160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Century Gothic</vt:lpstr>
      <vt:lpstr>Raleway</vt:lpstr>
      <vt:lpstr>Trebuchet MS</vt:lpstr>
      <vt:lpstr>Wingdings</vt:lpstr>
      <vt:lpstr>AHIES_Presentation_2021_Use of Maps</vt:lpstr>
      <vt:lpstr>PRESS RELEASE</vt:lpstr>
      <vt:lpstr>In this release, we present:</vt:lpstr>
      <vt:lpstr>Definition and Measurement of PPI and Inflation (1/2)</vt:lpstr>
      <vt:lpstr>Definition and Measurement of PPI and Inflation (2/2)</vt:lpstr>
      <vt:lpstr>Reference Periods - PPI and Inflation </vt:lpstr>
      <vt:lpstr>PPI Weights </vt:lpstr>
      <vt:lpstr>Producer Price Index and Producer Inflation for February 2025</vt:lpstr>
      <vt:lpstr>Disaggregation of the YoY January 2025 and February 2025 Producer Inflation by Sectors</vt:lpstr>
      <vt:lpstr>Disaggregation of the February 2025 Producer Inflation by Sub-Sectors</vt:lpstr>
      <vt:lpstr>Inflation of Sub-groups within the Construction Sub-Sector for February 2025</vt:lpstr>
      <vt:lpstr>Inflation of Sub-groups within the Mining and Quarrying Sub-Sector for February 2025</vt:lpstr>
      <vt:lpstr>Sub-groups within the Manufacturing sub-sector with inflation rates above the sub-sector rate for February 2025</vt:lpstr>
      <vt:lpstr>Producer Inflation for Services Sub-Sector for February 2025</vt:lpstr>
      <vt:lpstr>Highlights for February 2025 YoY Inflation</vt:lpstr>
      <vt:lpstr>Highlights for February 2025 MoM Inflation</vt:lpstr>
      <vt:lpstr>THANK YOU  End of Press Release for  February 2025 Producer Price Index  For enquiries, please contact: Dr. Anthony Krakah (Head, Business &amp; Industrial Statistics, GSS) anthony.krakah@statsghana.gov.gh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AUGUSTA OKANTEY</dc:creator>
  <cp:lastModifiedBy>Patrick Agyekum</cp:lastModifiedBy>
  <cp:revision>312</cp:revision>
  <dcterms:created xsi:type="dcterms:W3CDTF">2022-11-14T08:58:00Z</dcterms:created>
  <dcterms:modified xsi:type="dcterms:W3CDTF">2025-03-20T13:48:06Z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17186EBDAF0A4148B0F6CA35B9710F97</vt:lpwstr>
  </property>
  <property fmtid="{D5CDD505-2E9C-101B-9397-08002B2CF9AE}" pid="3" name="KSOProductBuildVer">
    <vt:lpwstr>2057-11.2.0.11380</vt:lpwstr>
  </property>
</Properties>
</file>