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7" r:id="rId5"/>
    <p:sldId id="258" r:id="rId6"/>
    <p:sldId id="269" r:id="rId7"/>
    <p:sldId id="287" r:id="rId8"/>
    <p:sldId id="259" r:id="rId9"/>
    <p:sldId id="262" r:id="rId10"/>
    <p:sldId id="261" r:id="rId11"/>
    <p:sldId id="260" r:id="rId12"/>
    <p:sldId id="294" r:id="rId13"/>
    <p:sldId id="268" r:id="rId14"/>
    <p:sldId id="263" r:id="rId15"/>
    <p:sldId id="292" r:id="rId16"/>
    <p:sldId id="293" r:id="rId17"/>
    <p:sldId id="289" r:id="rId18"/>
    <p:sldId id="266" r:id="rId19"/>
    <p:sldId id="264" r:id="rId20"/>
    <p:sldId id="265" r:id="rId21"/>
    <p:sldId id="256" r:id="rId22"/>
  </p:sldIdLst>
  <p:sldSz cx="12192000" cy="6858000"/>
  <p:notesSz cx="6797675" cy="9928225"/>
  <p:embeddedFontLst>
    <p:embeddedFont>
      <p:font typeface="AkkoW01-Regular" panose="020B0503060303060303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rimson Text" panose="02000503000000000000" pitchFamily="2" charset="77"/>
      <p:regular r:id="rId32"/>
      <p:bold r:id="rId33"/>
      <p:italic r:id="rId34"/>
      <p:boldItalic r:id="rId35"/>
    </p:embeddedFont>
    <p:embeddedFont>
      <p:font typeface="Raleway" pitchFamily="2" charset="77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1" autoAdjust="0"/>
    <p:restoredTop sz="77058" autoAdjust="0"/>
  </p:normalViewPr>
  <p:slideViewPr>
    <p:cSldViewPr snapToGrid="0">
      <p:cViewPr varScale="1">
        <p:scale>
          <a:sx n="86" d="100"/>
          <a:sy n="86" d="100"/>
        </p:scale>
        <p:origin x="1552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C788B-B36B-3040-A923-DF61EB69C9E8}" type="slidenum">
              <a:rPr lang="en-US">
                <a:solidFill>
                  <a:prstClr val="black"/>
                </a:solidFill>
                <a:latin typeface="Calibri" charset="0"/>
              </a:rPr>
              <a:pPr defTabSz="96661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7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1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>
                <a:effectLst/>
              </a:rPr>
            </a:br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628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general, Non-food inflation seems less volatile compared to food inflation.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28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15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72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7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1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GB" dirty="0"/>
              <a:t>For the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F9DA-C245-EE47-AF97-0EAF9714E264}" type="datetime1">
              <a:rPr lang="en-US" smtClean="0"/>
              <a:t>5/11/21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" y="250981"/>
            <a:ext cx="3439662" cy="2858852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23" y="320880"/>
            <a:ext cx="2894303" cy="2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E5F-646B-634E-ADD7-4477FD0CBE69}" type="datetime1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67-56E0-A143-98A6-93060D65392C}" type="datetime1">
              <a:rPr lang="en-US" smtClean="0"/>
              <a:t>5/11/21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D131-1288-7047-AD22-2B3CDA1DF8B9}" type="datetime1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8A-8FEE-BB47-99E7-EBFF14120D90}" type="datetime1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4AE-3B8E-3140-B7A6-74DC13F62BBE}" type="datetime1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02F6-27EA-754B-8778-6B0DA8D0CD23}" type="datetime1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F98-F2F6-9A48-A7EC-D07767B42560}" type="datetime1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C161-3B2B-1A48-925E-09118FEE6C4C}" type="datetime1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47A-3B54-0640-A7D0-3EB06B87A7A2}" type="datetime1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0240-4472-8547-AE0D-AA3893129F2E}" type="datetime1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59C-50FD-B741-9E7B-1068D99E04E8}" type="datetime1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1BA-B411-2A42-9F2C-8AF10CCCE2AC}" type="datetime1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76D-6605-0A4B-82B8-8EA0AB2CAED6}" type="datetime1">
              <a:rPr lang="en-US" smtClean="0"/>
              <a:t>5/11/21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BBD-3841-EA48-8021-5EC248166142}" type="datetime1">
              <a:rPr lang="en-US" smtClean="0"/>
              <a:t>5/11/21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4E8-818F-A54F-A53E-15CEF76E0FB6}" type="datetime1">
              <a:rPr lang="en-US" smtClean="0"/>
              <a:t>5/11/21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34-92B7-6344-9178-D0B4C01A1BEC}" type="datetime1">
              <a:rPr lang="en-US" smtClean="0"/>
              <a:t>5/11/21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3BF-2409-EB4F-BA15-2EDD6B6B4EF2}" type="datetime1">
              <a:rPr lang="en-US" smtClean="0"/>
              <a:t>5/11/21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FD7-E925-6A49-86CE-127ED8481D14}" type="datetime1">
              <a:rPr lang="en-US" smtClean="0"/>
              <a:t>5/11/21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45E-2380-1E4A-BD03-61ADE7EF81FF}" type="datetime1">
              <a:rPr lang="en-US" smtClean="0"/>
              <a:t>5/11/21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136030"/>
            <a:ext cx="632538" cy="62479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9869714" y="6125258"/>
            <a:ext cx="214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April  2021 </a:t>
            </a:r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47B6-6AA3-4117-AD94-E637FBA6D54B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4F43A7-C3A4-9743-9CC8-B643DDC21648}" type="datetime1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ghana.gov.gh/gssmain/fileUpload/Price%20Indices/CPI_Technical_Guide_v5_Published_141020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956929" y="3438845"/>
            <a:ext cx="6132639" cy="1600988"/>
          </a:xfrm>
        </p:spPr>
        <p:txBody>
          <a:bodyPr/>
          <a:lstStyle/>
          <a:p>
            <a:b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b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 </a:t>
            </a:r>
            <a:b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US" altLang="en-US" sz="3200" dirty="0">
              <a:latin typeface="Raleway" panose="020B0503030101060003" pitchFamily="34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-787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FE7DF-C82B-4FB9-9E3A-3287040CFDCE}"/>
              </a:ext>
            </a:extLst>
          </p:cNvPr>
          <p:cNvSpPr txBox="1"/>
          <p:nvPr/>
        </p:nvSpPr>
        <p:spPr>
          <a:xfrm>
            <a:off x="4632960" y="5648953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12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 May, </a:t>
            </a:r>
            <a:r>
              <a:rPr lang="en-US" dirty="0">
                <a:solidFill>
                  <a:prstClr val="black"/>
                </a:solidFill>
                <a:latin typeface="Raleway" panose="020B0503030101060003" pitchFamily="34" charset="0"/>
              </a:rPr>
              <a:t>2021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5B0F3-48A0-49DB-9600-0DCAE5CCD22E}"/>
              </a:ext>
            </a:extLst>
          </p:cNvPr>
          <p:cNvSpPr txBox="1"/>
          <p:nvPr/>
        </p:nvSpPr>
        <p:spPr>
          <a:xfrm>
            <a:off x="766553" y="2127064"/>
            <a:ext cx="663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40A0E-F982-4776-A3BD-D9ACEC1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B7B072-6BAF-4F41-BA30-91DE7239B332}"/>
              </a:ext>
            </a:extLst>
          </p:cNvPr>
          <p:cNvSpPr txBox="1">
            <a:spLocks/>
          </p:cNvSpPr>
          <p:nvPr/>
        </p:nvSpPr>
        <p:spPr>
          <a:xfrm>
            <a:off x="7278852" y="412733"/>
            <a:ext cx="5406696" cy="100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</a:t>
            </a:r>
          </a:p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month-on-month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6005EE3-EB68-43F1-9F26-480B53870ACF}"/>
              </a:ext>
            </a:extLst>
          </p:cNvPr>
          <p:cNvSpPr txBox="1">
            <a:spLocks noChangeAspect="1"/>
          </p:cNvSpPr>
          <p:nvPr/>
        </p:nvSpPr>
        <p:spPr>
          <a:xfrm>
            <a:off x="5588000" y="1199211"/>
            <a:ext cx="6638834" cy="49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4789224-1568-44CE-BEC1-452E71C0EF01}"/>
              </a:ext>
            </a:extLst>
          </p:cNvPr>
          <p:cNvSpPr txBox="1">
            <a:spLocks noChangeAspect="1"/>
          </p:cNvSpPr>
          <p:nvPr/>
        </p:nvSpPr>
        <p:spPr>
          <a:xfrm>
            <a:off x="8001000" y="1624226"/>
            <a:ext cx="4191000" cy="4337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recorded a month-on-month 2.3%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higher than last month (0.2%)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indication that food items are expensive today than last month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3" y="0"/>
            <a:ext cx="7770953" cy="60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-12956" y="32599"/>
            <a:ext cx="122049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Food-i</a:t>
            </a:r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Subclass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5781852" y="6372225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1" y="530229"/>
            <a:ext cx="5712106" cy="549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43" y="639266"/>
            <a:ext cx="5461867" cy="52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April 2021 regional rates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11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5" y="595580"/>
            <a:ext cx="10424458" cy="5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76463" y="-12504"/>
            <a:ext cx="1252888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and Non-Food year-on-year inflation Aug. 19 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Apr. 21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39700" y="119840"/>
            <a:ext cx="12446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&amp; Non-Food month-on-month inflation Aug. 2019</a:t>
            </a:r>
            <a:r>
              <a:rPr lang="mr-IN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Apr. 2021 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7" y="734992"/>
            <a:ext cx="11493661" cy="5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0ECBC-0EAC-4997-AC76-5CCEEB52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CD053-DD25-4CA2-8107-A753C534DD92}"/>
              </a:ext>
            </a:extLst>
          </p:cNvPr>
          <p:cNvSpPr/>
          <p:nvPr/>
        </p:nvSpPr>
        <p:spPr>
          <a:xfrm>
            <a:off x="11001829" y="5312229"/>
            <a:ext cx="351971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818B08-C41D-42DF-991A-E496AF0C6EFC}"/>
              </a:ext>
            </a:extLst>
          </p:cNvPr>
          <p:cNvSpPr txBox="1">
            <a:spLocks/>
          </p:cNvSpPr>
          <p:nvPr/>
        </p:nvSpPr>
        <p:spPr>
          <a:xfrm>
            <a:off x="114300" y="12124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Imported and local inflation August 2019 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April 2021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0" y="461909"/>
            <a:ext cx="11620982" cy="54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inflation in Greater Accra for April. 2021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C0D1F5-00E0-4650-9BDF-3D28454C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00105"/>
              </p:ext>
            </p:extLst>
          </p:nvPr>
        </p:nvGraphicFramePr>
        <p:xfrm>
          <a:off x="163949" y="760413"/>
          <a:ext cx="11660187" cy="521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Worksheet" r:id="rId4" imgW="11582400" imgH="4959373" progId="Excel.Sheet.12">
                  <p:embed/>
                </p:oleObj>
              </mc:Choice>
              <mc:Fallback>
                <p:oleObj name="Worksheet" r:id="rId4" imgW="11582400" imgH="495937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83873A7-8D6F-486A-A1AB-8573EEED3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949" y="760413"/>
                        <a:ext cx="11660187" cy="521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15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7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A5D5-4E44-439A-A62E-96C149218DD8}"/>
              </a:ext>
            </a:extLst>
          </p:cNvPr>
          <p:cNvSpPr txBox="1">
            <a:spLocks/>
          </p:cNvSpPr>
          <p:nvPr/>
        </p:nvSpPr>
        <p:spPr>
          <a:xfrm>
            <a:off x="48127" y="-8296"/>
            <a:ext cx="122914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Highlights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753F325-F0BD-45BA-91EB-AE8F5D55349B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  <a:latin typeface="Raleway" panose="020B0503030101060003" pitchFamily="34" charset="0"/>
              </a:rPr>
              <a:pPr algn="l"/>
              <a:t>16</a:t>
            </a:fld>
            <a:endParaRPr lang="en-GB" sz="16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192DD319-0C1B-4024-91C1-BA0057AADF16}"/>
              </a:ext>
            </a:extLst>
          </p:cNvPr>
          <p:cNvSpPr/>
          <p:nvPr/>
        </p:nvSpPr>
        <p:spPr>
          <a:xfrm>
            <a:off x="1" y="366814"/>
            <a:ext cx="1214387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Year-on-year inflation for April 2020 – April 2021 was 8.5%.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Month-on-month (</a:t>
            </a:r>
            <a:r>
              <a:rPr lang="en-CA" sz="24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GB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 2021 - April 2021) inflation was 1.5%.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Year-on-year variation between food (6.5%) and non-food inflation (10.2%) was 3.7%.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Month-0n-month food inflation exceeds non-food inflation by 1.3 percentage points (2.3% vs. 1.0%)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Ten out of the 13 divisions on both Y-o-Y and M-o-M basis record higher inflation relative to the 12-month rolling average and same period last year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Housing, Water, Electricity and Gas especially in Greater Accra shows significant changes both on a Y-o-Y and M-o-M basis for April 2021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Difference between locally produced items (8.7%) and imported items (7.4%) reduces further to 1.3%.</a:t>
            </a:r>
            <a:endParaRPr lang="en-GB" sz="2400" dirty="0">
              <a:latin typeface="Raleway" panose="020B0503030101060003" pitchFamily="34" charset="0"/>
              <a:ea typeface="Gill Sans" charset="0"/>
              <a:cs typeface="Gill Sans" charset="0"/>
            </a:endParaRP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Raleway" panose="020B0503030101060003" pitchFamily="34" charset="0"/>
                <a:ea typeface="Gill Sans" charset="0"/>
                <a:cs typeface="Gill Sans" charset="0"/>
              </a:rPr>
              <a:t>Year-on-year food inflation in Northern region surpasses Greater Accra region by 7.4 percentage points (10.7% vs. 3.3% respectively.</a:t>
            </a:r>
          </a:p>
          <a:p>
            <a:pPr>
              <a:spcAft>
                <a:spcPts val="600"/>
              </a:spcAft>
              <a:buSzPct val="100000"/>
            </a:pPr>
            <a:endParaRPr lang="en-GB" sz="2400" dirty="0">
              <a:latin typeface="Raleway" panose="020B0503030101060003" pitchFamily="34" charset="0"/>
              <a:ea typeface="Gill Sans" charset="0"/>
              <a:cs typeface="Gill Sans" charset="0"/>
            </a:endParaRP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endParaRPr lang="en-GB" sz="2400" dirty="0">
              <a:latin typeface="Raleway" panose="020B0503030101060003" pitchFamily="34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1096501" cy="1860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April 2021 Consumer Price Index </a:t>
            </a:r>
            <a:endParaRPr lang="en-CA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0" y="2942699"/>
            <a:ext cx="12191999" cy="3234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latin typeface="Raleway" panose="020B0503030101060003" pitchFamily="34" charset="0"/>
                <a:ea typeface="Gill Sans" charset="0"/>
                <a:cs typeface="Gill Sans" charset="0"/>
                <a:hlinkClick r:id="rId3"/>
              </a:rPr>
              <a:t>https://statsghana.gov.gh/gssmain/fileUpload/Price%20Indices/CPI_Technical_Guide_v5_Published_14102020.pdf</a:t>
            </a:r>
            <a:endParaRPr lang="en-US" sz="3200" i="1" dirty="0"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John F.K. </a:t>
            </a:r>
            <a:r>
              <a:rPr lang="en-US" sz="3200" i="1" dirty="0" err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john.agyaho@statsghana.gov.gh</a:t>
            </a:r>
          </a:p>
          <a:p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8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AEFC2FD-18C4-4E07-B081-D010A5EA50EB}"/>
              </a:ext>
            </a:extLst>
          </p:cNvPr>
          <p:cNvSpPr txBox="1"/>
          <p:nvPr/>
        </p:nvSpPr>
        <p:spPr>
          <a:xfrm>
            <a:off x="2705100" y="3429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54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April 2021</a:t>
            </a:r>
            <a:b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3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E2375B-24CF-448E-8D00-543D32ED9E39}"/>
              </a:ext>
            </a:extLst>
          </p:cNvPr>
          <p:cNvSpPr txBox="1">
            <a:spLocks/>
          </p:cNvSpPr>
          <p:nvPr/>
        </p:nvSpPr>
        <p:spPr>
          <a:xfrm>
            <a:off x="0" y="180242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6827" y="6326532"/>
            <a:ext cx="301488" cy="365125"/>
          </a:xfrm>
        </p:spPr>
        <p:txBody>
          <a:bodyPr/>
          <a:lstStyle/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t>1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90830" y="1026694"/>
            <a:ext cx="11654970" cy="4988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April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April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April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April 2021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CA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as price changes each month, the total price of the basket will also change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097BDE-1657-4924-B66A-30509376C97D}"/>
              </a:ext>
            </a:extLst>
          </p:cNvPr>
          <p:cNvSpPr txBox="1">
            <a:spLocks/>
          </p:cNvSpPr>
          <p:nvPr/>
        </p:nvSpPr>
        <p:spPr>
          <a:xfrm>
            <a:off x="-16043" y="83748"/>
            <a:ext cx="1233637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is a price perspective measure and cost-of-living index is an expenditure oriented measure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is 2018 (2018 = 100)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4" y="51664"/>
            <a:ext cx="1238450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5" y="45798"/>
            <a:ext cx="1236846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77029" y="577872"/>
            <a:ext cx="11837942" cy="541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approximately 39,500 products every month.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44 markets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7,726 outlets.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0" y="720001"/>
            <a:ext cx="6076709" cy="515415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2021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dirty="0">
                <a:latin typeface="Raleway" panose="020B0503030101060003" pitchFamily="34" charset="0"/>
              </a:rPr>
              <a:t>126.6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to </a:t>
            </a:r>
            <a:r>
              <a:rPr lang="en-GB" dirty="0">
                <a:latin typeface="Raleway" panose="020B0503030101060003" pitchFamily="34" charset="0"/>
              </a:rPr>
              <a:t>116.6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Year-on-year inflation rate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was 8.5%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in the month of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general price level was 8.5% higher than in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inflation between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and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was 1.5%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2DD09-FAC0-4177-BFF6-01F9E41269D3}"/>
              </a:ext>
            </a:extLst>
          </p:cNvPr>
          <p:cNvSpPr txBox="1">
            <a:spLocks/>
          </p:cNvSpPr>
          <p:nvPr/>
        </p:nvSpPr>
        <p:spPr>
          <a:xfrm>
            <a:off x="1362291" y="80333"/>
            <a:ext cx="870907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CPI and inflation for April 2021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ACB3FC8-9940-4A17-9260-ED6E334F3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58856"/>
              </p:ext>
            </p:extLst>
          </p:nvPr>
        </p:nvGraphicFramePr>
        <p:xfrm>
          <a:off x="5934075" y="544458"/>
          <a:ext cx="6257925" cy="50673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52295001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47063288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167549947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79258066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1741316628"/>
                    </a:ext>
                  </a:extLst>
                </a:gridCol>
              </a:tblGrid>
              <a:tr h="350671"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50" dirty="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50" dirty="0">
                        <a:latin typeface="Raleway" panose="020B05030301010600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313"/>
                  </a:ext>
                </a:extLst>
              </a:tr>
              <a:tr h="331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610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Apr-2020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3.2%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Q2: 11.0%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5013899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May-2020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11.3%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061649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June-2020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11.2%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2753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July-2020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11.4%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Q3: 10.8%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195010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kern="1200" baseline="0" dirty="0">
                          <a:latin typeface="Raleway" panose="020B0503030101060003" pitchFamily="34" charset="0"/>
                        </a:rPr>
                        <a:t>Aug - 2020</a:t>
                      </a:r>
                      <a:endParaRPr lang="en-GB" sz="160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10.5%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84490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aleway" panose="020B0503030101060003" pitchFamily="34" charset="0"/>
                        </a:rPr>
                        <a:t>Sep –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10.4%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9599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aleway" panose="020B0503030101060003" pitchFamily="34" charset="0"/>
                        </a:rPr>
                        <a:t>Oct- 2020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10.1.%</a:t>
                      </a:r>
                    </a:p>
                  </a:txBody>
                  <a:tcPr>
                    <a:lnR>
                      <a:noFill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Q4: 10.1%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553808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aleway" panose="020B0503030101060003" pitchFamily="34" charset="0"/>
                        </a:rPr>
                        <a:t>Nov-2020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120.4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0.3%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9.8%</a:t>
                      </a:r>
                    </a:p>
                  </a:txBody>
                  <a:tcPr>
                    <a:lnR>
                      <a:noFill/>
                    </a:lnR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33281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aleway" panose="020B0503030101060003" pitchFamily="34" charset="0"/>
                        </a:rPr>
                        <a:t>Dec-2020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121.5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10.4%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50" b="0" dirty="0">
                        <a:latin typeface="Raleway" panose="020B05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54322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Jan-2021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122.7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415942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Feb-2021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123.6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Q1: 10.2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6336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124.7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Apr-2021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126.6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8.5%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8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April 2021 rate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719999"/>
            <a:ext cx="11481110" cy="5295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was 6.5%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10.8%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over last 12 month was 12.8%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2.3%.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was 10.2%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10.0 %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1.0%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8.7%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7.4%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6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35622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</a:t>
            </a:r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" y="525682"/>
            <a:ext cx="11036462" cy="55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0CB356-9082-4302-99AD-954C3D3C03CC}"/>
              </a:ext>
            </a:extLst>
          </p:cNvPr>
          <p:cNvSpPr txBox="1">
            <a:spLocks/>
          </p:cNvSpPr>
          <p:nvPr/>
        </p:nvSpPr>
        <p:spPr>
          <a:xfrm>
            <a:off x="0" y="3538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Composition of year-on-year inflation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69F9F46-7329-44EF-AD03-21C86E8E8173}"/>
              </a:ext>
            </a:extLst>
          </p:cNvPr>
          <p:cNvSpPr txBox="1">
            <a:spLocks noChangeAspect="1"/>
          </p:cNvSpPr>
          <p:nvPr/>
        </p:nvSpPr>
        <p:spPr>
          <a:xfrm>
            <a:off x="9580728" y="719999"/>
            <a:ext cx="2729553" cy="5023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2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F1ED0FB-E77A-4646-9195-217207E4B48D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8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A37CDDE-9B7E-4595-92D1-88B219CE6A6B}"/>
              </a:ext>
            </a:extLst>
          </p:cNvPr>
          <p:cNvSpPr txBox="1">
            <a:spLocks noChangeAspect="1"/>
          </p:cNvSpPr>
          <p:nvPr/>
        </p:nvSpPr>
        <p:spPr>
          <a:xfrm>
            <a:off x="9862734" y="813612"/>
            <a:ext cx="2467781" cy="4337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contributed 33.8% to overall inflation.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lowest 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 the rebase in 2018</a:t>
            </a: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543538"/>
            <a:ext cx="9536935" cy="53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6" id="{BBA650F7-47E7-4BA6-AA1C-2B67A0EE99EE}" vid="{0AFAB4F9-75EC-4818-A26C-785E218F43A7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930</Words>
  <Application>Microsoft Macintosh PowerPoint</Application>
  <PresentationFormat>Widescreen</PresentationFormat>
  <Paragraphs>194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Wingdings</vt:lpstr>
      <vt:lpstr>Arial</vt:lpstr>
      <vt:lpstr>Calibri Light</vt:lpstr>
      <vt:lpstr>Raleway</vt:lpstr>
      <vt:lpstr>AkkoW01-Regular</vt:lpstr>
      <vt:lpstr>Crimson Text</vt:lpstr>
      <vt:lpstr>Calibri</vt:lpstr>
      <vt:lpstr>Kantoorthema</vt:lpstr>
      <vt:lpstr>Aangepast ontwerp</vt:lpstr>
      <vt:lpstr>Office Theme</vt:lpstr>
      <vt:lpstr>Worksheet</vt:lpstr>
      <vt:lpstr>  CONSUMER PRICE INDEX AND INFLATION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Microsoft Office User</cp:lastModifiedBy>
  <cp:revision>514</cp:revision>
  <cp:lastPrinted>2021-05-12T08:41:14Z</cp:lastPrinted>
  <dcterms:created xsi:type="dcterms:W3CDTF">2019-11-11T14:33:03Z</dcterms:created>
  <dcterms:modified xsi:type="dcterms:W3CDTF">2021-05-12T08:41:39Z</dcterms:modified>
</cp:coreProperties>
</file>